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73" r:id="rId5"/>
    <p:sldMasterId id="2147483775" r:id="rId6"/>
  </p:sldMasterIdLst>
  <p:notesMasterIdLst>
    <p:notesMasterId r:id="rId12"/>
  </p:notesMasterIdLst>
  <p:handoutMasterIdLst>
    <p:handoutMasterId r:id="rId13"/>
  </p:handoutMasterIdLst>
  <p:sldIdLst>
    <p:sldId id="286" r:id="rId7"/>
    <p:sldId id="290" r:id="rId8"/>
    <p:sldId id="287" r:id="rId9"/>
    <p:sldId id="291" r:id="rId10"/>
    <p:sldId id="280" r:id="rId1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D83"/>
    <a:srgbClr val="003399"/>
    <a:srgbClr val="A42C79"/>
    <a:srgbClr val="923799"/>
    <a:srgbClr val="874789"/>
    <a:srgbClr val="1D4A73"/>
    <a:srgbClr val="C808A3"/>
    <a:srgbClr val="7B448C"/>
    <a:srgbClr val="11F33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83" autoAdjust="0"/>
    <p:restoredTop sz="92989" autoAdjust="0"/>
  </p:normalViewPr>
  <p:slideViewPr>
    <p:cSldViewPr snapToGrid="0">
      <p:cViewPr varScale="1">
        <p:scale>
          <a:sx n="114" d="100"/>
          <a:sy n="114" d="100"/>
        </p:scale>
        <p:origin x="20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646" y="-96"/>
      </p:cViewPr>
      <p:guideLst>
        <p:guide orient="horz" pos="2929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" y="0"/>
            <a:ext cx="2982119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0"/>
            <a:ext cx="2982119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8" y="8831306"/>
            <a:ext cx="2982119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306"/>
            <a:ext cx="2982119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19C01E9-AAD8-4293-86A2-7C69C0B0F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06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" y="0"/>
            <a:ext cx="2982119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91" y="4416454"/>
            <a:ext cx="5046663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" y="8831306"/>
            <a:ext cx="2982119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306"/>
            <a:ext cx="2982119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5A61A8E-4F1A-47A9-8FC0-A2ABC7FF7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22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A61A8E-4F1A-47A9-8FC0-A2ABC7FF73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1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256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4552950" y="1428335"/>
            <a:ext cx="38100" cy="5029200"/>
          </a:xfrm>
          <a:prstGeom prst="line">
            <a:avLst/>
          </a:prstGeom>
          <a:solidFill>
            <a:srgbClr val="0C2D83"/>
          </a:solidFill>
          <a:ln w="50800" cap="flat" cmpd="sng" algn="ctr">
            <a:solidFill>
              <a:srgbClr val="0C2D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>
            <a:off x="457200" y="3886194"/>
            <a:ext cx="8239539" cy="0"/>
          </a:xfrm>
          <a:prstGeom prst="line">
            <a:avLst/>
          </a:prstGeom>
          <a:solidFill>
            <a:srgbClr val="0C2D83"/>
          </a:solidFill>
          <a:ln w="50800" cap="flat" cmpd="sng" algn="ctr">
            <a:solidFill>
              <a:srgbClr val="0C2D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240632" y="1388548"/>
            <a:ext cx="4331368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Guidance</a:t>
            </a:r>
            <a:endParaRPr lang="en-US" sz="1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 userDrawn="1"/>
        </p:nvSpPr>
        <p:spPr bwMode="auto">
          <a:xfrm>
            <a:off x="4552951" y="1388548"/>
            <a:ext cx="4369668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Purpose</a:t>
            </a:r>
            <a:endParaRPr lang="en-US" sz="1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 userDrawn="1"/>
        </p:nvSpPr>
        <p:spPr bwMode="auto">
          <a:xfrm>
            <a:off x="240632" y="3920172"/>
            <a:ext cx="4331367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Process</a:t>
            </a:r>
            <a:endParaRPr lang="en-US" sz="1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250257" y="1725613"/>
            <a:ext cx="4319556" cy="219455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Bullets Arial 18</a:t>
            </a:r>
          </a:p>
          <a:p>
            <a:pPr marL="339725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Sub Bullets Arial16</a:t>
            </a:r>
            <a:endParaRPr lang="en-US" sz="16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250257" y="4263072"/>
            <a:ext cx="4309931" cy="224748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Bullets</a:t>
            </a:r>
          </a:p>
          <a:p>
            <a:pPr marL="339725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572106" y="1725612"/>
            <a:ext cx="4341094" cy="219456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Bullets</a:t>
            </a:r>
          </a:p>
          <a:p>
            <a:pPr marL="347663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560188" y="4263072"/>
            <a:ext cx="4353011" cy="224749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Bullets</a:t>
            </a:r>
          </a:p>
          <a:p>
            <a:pPr marL="339725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5" name="AutoShape 2"/>
          <p:cNvSpPr>
            <a:spLocks noChangeArrowheads="1"/>
          </p:cNvSpPr>
          <p:nvPr userDrawn="1"/>
        </p:nvSpPr>
        <p:spPr bwMode="auto">
          <a:xfrm>
            <a:off x="4551859" y="3920172"/>
            <a:ext cx="4369668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>
                <a:solidFill>
                  <a:schemeClr val="bg1"/>
                </a:solidFill>
                <a:latin typeface="Trebuchet MS" panose="020B0603020202020204" pitchFamily="34" charset="0"/>
              </a:rPr>
              <a:t>Current </a:t>
            </a:r>
            <a:r>
              <a:rPr lang="en-US" sz="16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Sr</a:t>
            </a:r>
            <a:r>
              <a:rPr lang="en-US" sz="1600" b="1" dirty="0">
                <a:solidFill>
                  <a:schemeClr val="bg1"/>
                </a:solidFill>
                <a:latin typeface="Trebuchet MS" panose="020B0603020202020204" pitchFamily="34" charset="0"/>
              </a:rPr>
              <a:t> Leader Intent</a:t>
            </a:r>
          </a:p>
        </p:txBody>
      </p:sp>
    </p:spTree>
    <p:extLst>
      <p:ext uri="{BB962C8B-B14F-4D97-AF65-F5344CB8AC3E}">
        <p14:creationId xmlns:p14="http://schemas.microsoft.com/office/powerpoint/2010/main" val="12097385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 i="1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 i="1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79946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48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231852" y="1695154"/>
            <a:ext cx="4532348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USAFA Strategic Communications</a:t>
            </a:r>
            <a:endParaRPr lang="en-US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849504" y="4691013"/>
            <a:ext cx="3998162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Mike Peterson</a:t>
            </a:r>
          </a:p>
          <a:p>
            <a:r>
              <a:rPr lang="en-US" dirty="0" smtClean="0"/>
              <a:t>USAFA/CM</a:t>
            </a:r>
          </a:p>
          <a:p>
            <a:r>
              <a:rPr lang="en-US" dirty="0" smtClean="0"/>
              <a:t>Chief, Outreach Division</a:t>
            </a:r>
            <a:endParaRPr lang="en-US" dirty="0"/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1334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47831" y="1583690"/>
            <a:ext cx="8412480" cy="4937760"/>
          </a:xfrm>
        </p:spPr>
        <p:txBody>
          <a:bodyPr/>
          <a:lstStyle/>
          <a:p>
            <a:r>
              <a:rPr lang="en-US" dirty="0" smtClean="0"/>
              <a:t>“When I’m on the road, build me engagement events”</a:t>
            </a:r>
          </a:p>
          <a:p>
            <a:pPr lvl="1"/>
            <a:r>
              <a:rPr lang="en-US" dirty="0" smtClean="0"/>
              <a:t>Supt’s first year at the helm:  34 events – coast-to-coast</a:t>
            </a:r>
          </a:p>
          <a:p>
            <a:pPr lvl="1"/>
            <a:r>
              <a:rPr lang="en-US" dirty="0" smtClean="0"/>
              <a:t>Parents/Grads; Donors; Industry; Higher Ed; Sports!</a:t>
            </a:r>
          </a:p>
          <a:p>
            <a:pPr lvl="1"/>
            <a:r>
              <a:rPr lang="en-US" dirty="0" smtClean="0"/>
              <a:t>Founders Day Dinners x 5</a:t>
            </a:r>
          </a:p>
          <a:p>
            <a:pPr lvl="1"/>
            <a:r>
              <a:rPr lang="en-US" dirty="0"/>
              <a:t>You </a:t>
            </a:r>
            <a:r>
              <a:rPr lang="en-US" dirty="0" smtClean="0"/>
              <a:t>make </a:t>
            </a:r>
            <a:r>
              <a:rPr lang="en-US" dirty="0" smtClean="0"/>
              <a:t>requests </a:t>
            </a:r>
            <a:r>
              <a:rPr lang="en-US" dirty="0"/>
              <a:t>. . . I </a:t>
            </a:r>
            <a:r>
              <a:rPr lang="en-US" dirty="0" smtClean="0"/>
              <a:t>make requests!</a:t>
            </a:r>
            <a:endParaRPr lang="en-US" dirty="0" smtClean="0"/>
          </a:p>
          <a:p>
            <a:pPr marL="406400" lvl="1" indent="0">
              <a:buNone/>
            </a:pPr>
            <a:endParaRPr lang="en-US" dirty="0" smtClean="0"/>
          </a:p>
          <a:p>
            <a:r>
              <a:rPr lang="en-US" dirty="0" smtClean="0"/>
              <a:t>Supt has challenged his senior staff, too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Commandant; Dean; AD; Vice </a:t>
            </a:r>
            <a:r>
              <a:rPr lang="en-US" dirty="0" smtClean="0">
                <a:ea typeface="+mn-ea"/>
                <a:cs typeface="+mn-cs"/>
              </a:rPr>
              <a:t>Supt; CCLD  </a:t>
            </a:r>
            <a:endParaRPr lang="en-US" sz="2000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ea typeface="+mn-ea"/>
                <a:cs typeface="+mn-cs"/>
              </a:rPr>
              <a:t>Founders Day – </a:t>
            </a:r>
            <a:r>
              <a:rPr lang="en-US" dirty="0" smtClean="0">
                <a:ea typeface="+mn-ea"/>
                <a:cs typeface="+mn-cs"/>
              </a:rPr>
              <a:t>we have more </a:t>
            </a:r>
            <a:r>
              <a:rPr lang="en-US" dirty="0" smtClean="0">
                <a:ea typeface="+mn-ea"/>
                <a:cs typeface="+mn-cs"/>
              </a:rPr>
              <a:t>volunteers than requests!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Appointee Events</a:t>
            </a:r>
            <a:endParaRPr lang="en-US" sz="2000" dirty="0" smtClean="0">
              <a:ea typeface="+mn-ea"/>
              <a:cs typeface="+mn-cs"/>
            </a:endParaRPr>
          </a:p>
          <a:p>
            <a:pPr lvl="1"/>
            <a:r>
              <a:rPr lang="en-US" sz="2000" dirty="0" smtClean="0">
                <a:ea typeface="+mn-ea"/>
                <a:cs typeface="+mn-cs"/>
              </a:rPr>
              <a:t>All-Service Academy Ball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17314" y="173915"/>
            <a:ext cx="7530352" cy="1097280"/>
          </a:xfrm>
        </p:spPr>
        <p:txBody>
          <a:bodyPr/>
          <a:lstStyle/>
          <a:p>
            <a:r>
              <a:rPr lang="en-US" dirty="0" smtClean="0"/>
              <a:t>The Year In Review . . . </a:t>
            </a:r>
            <a:endParaRPr lang="en-US" dirty="0"/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latin typeface="Trebuchet MS" panose="020B0603020202020204" pitchFamily="34" charset="0"/>
              </a:rPr>
              <a:pPr algn="ctr">
                <a:defRPr/>
              </a:pPr>
              <a:t>2</a:t>
            </a:fld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145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Parent </a:t>
            </a:r>
            <a:r>
              <a:rPr lang="en-US" dirty="0"/>
              <a:t>Communications Working Group</a:t>
            </a:r>
          </a:p>
          <a:p>
            <a:pPr lvl="1"/>
            <a:r>
              <a:rPr lang="en-US" dirty="0" smtClean="0"/>
              <a:t>Going strong after 1-yr; Meeting quarterly</a:t>
            </a:r>
            <a:endParaRPr lang="en-US" dirty="0"/>
          </a:p>
          <a:p>
            <a:pPr lvl="1"/>
            <a:r>
              <a:rPr lang="en-US" dirty="0"/>
              <a:t>AOC; </a:t>
            </a:r>
            <a:r>
              <a:rPr lang="en-US" dirty="0" smtClean="0"/>
              <a:t>DF; Coaches</a:t>
            </a:r>
            <a:r>
              <a:rPr lang="en-US" dirty="0"/>
              <a:t>; Admissions; Prep School; AOG; </a:t>
            </a:r>
            <a:r>
              <a:rPr lang="en-US" dirty="0" smtClean="0"/>
              <a:t>UE </a:t>
            </a:r>
          </a:p>
          <a:p>
            <a:pPr lvl="1"/>
            <a:r>
              <a:rPr lang="en-US" dirty="0" smtClean="0"/>
              <a:t>Upcoming focus on deliberate </a:t>
            </a:r>
            <a:r>
              <a:rPr lang="en-US" dirty="0" err="1" smtClean="0"/>
              <a:t>comm’s</a:t>
            </a:r>
            <a:r>
              <a:rPr lang="en-US" dirty="0" smtClean="0"/>
              <a:t>/milestone </a:t>
            </a:r>
            <a:r>
              <a:rPr lang="en-US" dirty="0" smtClean="0"/>
              <a:t>events</a:t>
            </a:r>
          </a:p>
          <a:p>
            <a:pPr marL="406400" lvl="1" indent="0">
              <a:buNone/>
            </a:pPr>
            <a:endParaRPr lang="en-US" dirty="0"/>
          </a:p>
          <a:p>
            <a:r>
              <a:rPr lang="en-US" dirty="0" smtClean="0"/>
              <a:t>On the horizon . . . </a:t>
            </a:r>
          </a:p>
          <a:p>
            <a:pPr lvl="1"/>
            <a:r>
              <a:rPr lang="en-US" dirty="0" smtClean="0"/>
              <a:t>Planetarium/STEM Center – The Digital Dome</a:t>
            </a:r>
          </a:p>
          <a:p>
            <a:pPr lvl="1"/>
            <a:r>
              <a:rPr lang="en-US" dirty="0" smtClean="0"/>
              <a:t>New Visitor Center</a:t>
            </a:r>
          </a:p>
          <a:p>
            <a:pPr lvl="1"/>
            <a:r>
              <a:rPr lang="en-US" dirty="0" smtClean="0"/>
              <a:t>USAFA </a:t>
            </a:r>
            <a:r>
              <a:rPr lang="en-US" dirty="0" smtClean="0"/>
              <a:t>Web-Based Virtual Reality Tour </a:t>
            </a:r>
            <a:endParaRPr lang="en-US" dirty="0" smtClean="0"/>
          </a:p>
          <a:p>
            <a:pPr lvl="1"/>
            <a:r>
              <a:rPr lang="en-US" dirty="0" smtClean="0"/>
              <a:t>Volunteer Docent Tour Program</a:t>
            </a:r>
          </a:p>
          <a:p>
            <a:pPr lvl="1"/>
            <a:r>
              <a:rPr lang="en-US" dirty="0" smtClean="0"/>
              <a:t>Chapel renovation – a “once-in-a-lifetime” opportunity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501c3 Partnership – even stronger in 2019!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 smtClean="0"/>
              <a:t>Looking to the </a:t>
            </a:r>
            <a:r>
              <a:rPr lang="en-US" dirty="0" smtClean="0"/>
              <a:t>Futur</a:t>
            </a:r>
            <a:r>
              <a:rPr lang="en-US" dirty="0" smtClean="0"/>
              <a:t>e . . . </a:t>
            </a:r>
            <a:endParaRPr lang="en-US" dirty="0"/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latin typeface="Trebuchet MS" panose="020B0603020202020204" pitchFamily="34" charset="0"/>
              </a:rPr>
              <a:pPr algn="ctr">
                <a:defRPr/>
              </a:pPr>
              <a:t>3</a:t>
            </a:fld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258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 smtClean="0"/>
              <a:t>2018 Fall Strategy &amp; Themes</a:t>
            </a:r>
            <a:endParaRPr lang="en-US" dirty="0"/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latin typeface="Trebuchet MS" panose="020B0603020202020204" pitchFamily="34" charset="0"/>
              </a:rPr>
              <a:pPr algn="ctr">
                <a:defRPr/>
              </a:pPr>
              <a:t>4</a:t>
            </a:fld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18" y="1402773"/>
            <a:ext cx="8730695" cy="51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121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latin typeface="Trebuchet MS" panose="020B0603020202020204" pitchFamily="34" charset="0"/>
              </a:rPr>
              <a:pPr algn="ctr">
                <a:defRPr/>
              </a:pPr>
              <a:t>5</a:t>
            </a:fld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1026" name="Picture 2" descr="C:\Users\Ashley.Murphy\Desktop\USAFA%20Logo%202%20Line%20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13" y="3004688"/>
            <a:ext cx="6815137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6264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5186C5BC36DC4A80796C0F87CC0AE6" ma:contentTypeVersion="0" ma:contentTypeDescription="Create a new document." ma:contentTypeScope="" ma:versionID="865e74175477fe164506a89f63b002f8">
  <xsd:schema xmlns:xsd="http://www.w3.org/2001/XMLSchema" xmlns:xs="http://www.w3.org/2001/XMLSchema" xmlns:p="http://schemas.microsoft.com/office/2006/metadata/properties" xmlns:ns2="eaf58766-5dcb-4ee1-8ec1-5a793cc7843d" targetNamespace="http://schemas.microsoft.com/office/2006/metadata/properties" ma:root="true" ma:fieldsID="779c4603913568e9c9397644d2472561" ns2:_="">
    <xsd:import namespace="eaf58766-5dcb-4ee1-8ec1-5a793cc7843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f58766-5dcb-4ee1-8ec1-5a793cc7843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af58766-5dcb-4ee1-8ec1-5a793cc7843d">WCEJU5EYKHRJ-928792659-10</_dlc_DocId>
    <_dlc_DocIdUrl xmlns="eaf58766-5dcb-4ee1-8ec1-5a793cc7843d">
      <Url>https://sharepoint.usafa.edu/hq/CM/_layouts/15/DocIdRedir.aspx?ID=WCEJU5EYKHRJ-928792659-10</Url>
      <Description>WCEJU5EYKHRJ-928792659-10</Description>
    </_dlc_DocIdUrl>
  </documentManagement>
</p:properties>
</file>

<file path=customXml/itemProps1.xml><?xml version="1.0" encoding="utf-8"?>
<ds:datastoreItem xmlns:ds="http://schemas.openxmlformats.org/officeDocument/2006/customXml" ds:itemID="{7898C6F1-02C7-4807-8DB1-44412B5FA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A9DBD8-066E-4370-8D8F-E646F04FB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f58766-5dcb-4ee1-8ec1-5a793cc78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D9268C-AE24-48C1-A30E-54F367D1C1C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A6BADE1-4A4A-48A5-911B-5F6548B33A51}">
  <ds:schemaRefs>
    <ds:schemaRef ds:uri="eaf58766-5dcb-4ee1-8ec1-5a793cc7843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68312</TotalTime>
  <Words>189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Trebuchet MS</vt:lpstr>
      <vt:lpstr>Wingdings</vt:lpstr>
      <vt:lpstr>4_USAFA Standard</vt:lpstr>
      <vt:lpstr>5_USAFA Standard</vt:lpstr>
      <vt:lpstr>PowerPoint Presentation</vt:lpstr>
      <vt:lpstr>The Year In Review . . . </vt:lpstr>
      <vt:lpstr>Looking to the Future . . . </vt:lpstr>
      <vt:lpstr>2018 Fall Strategy &amp; Themes</vt:lpstr>
      <vt:lpstr>PowerPoint Presentation</vt:lpstr>
    </vt:vector>
  </TitlesOfParts>
  <Company>usafa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Topic Title Goes Here  (1 January 2005)</dc:title>
  <dc:creator>USAFA/CCX</dc:creator>
  <cp:lastModifiedBy>Peterson, Michael E Civ USAF USAFA\CM</cp:lastModifiedBy>
  <cp:revision>4252</cp:revision>
  <cp:lastPrinted>2017-08-30T21:25:35Z</cp:lastPrinted>
  <dcterms:created xsi:type="dcterms:W3CDTF">2005-08-12T19:45:51Z</dcterms:created>
  <dcterms:modified xsi:type="dcterms:W3CDTF">2018-08-29T15:26:18Z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0x0101002F5186C5BC36DC4A80796C0F87CC0AE6</vt:lpwstr>
  </property>
  <property fmtid="{D5CDD505-2E9C-101B-9397-08002B2CF9AE}" pid="3" name="_dlc_DocIdItemGuid">
    <vt:lpwstr>6ff9f554-ebf1-45c3-aa70-90c8e9be162b</vt:lpwstr>
  </property>
</Properties>
</file>