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5" r:id="rId5"/>
    <p:sldId id="259" r:id="rId6"/>
    <p:sldId id="260" r:id="rId7"/>
    <p:sldId id="264" r:id="rId8"/>
    <p:sldId id="261" r:id="rId9"/>
    <p:sldId id="266" r:id="rId10"/>
    <p:sldId id="267" r:id="rId11"/>
    <p:sldId id="2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2" autoAdjust="0"/>
    <p:restoredTop sz="94660"/>
  </p:normalViewPr>
  <p:slideViewPr>
    <p:cSldViewPr snapToGrid="0">
      <p:cViewPr varScale="1">
        <p:scale>
          <a:sx n="75" d="100"/>
          <a:sy n="75" d="100"/>
        </p:scale>
        <p:origin x="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10DF5-3197-41E2-AC89-790E0582FB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C1AC88-4D93-4DD5-91A5-C24C27BD5E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11E41D-9F8B-4C60-A004-2C123A43CBEF}"/>
              </a:ext>
            </a:extLst>
          </p:cNvPr>
          <p:cNvSpPr>
            <a:spLocks noGrp="1"/>
          </p:cNvSpPr>
          <p:nvPr>
            <p:ph type="dt" sz="half" idx="10"/>
          </p:nvPr>
        </p:nvSpPr>
        <p:spPr/>
        <p:txBody>
          <a:bodyPr/>
          <a:lstStyle/>
          <a:p>
            <a:fld id="{A4B2344F-AE20-489B-B3C8-1C9E5931AD58}" type="datetimeFigureOut">
              <a:rPr lang="en-US" smtClean="0"/>
              <a:t>8/18/2018</a:t>
            </a:fld>
            <a:endParaRPr lang="en-US"/>
          </a:p>
        </p:txBody>
      </p:sp>
      <p:sp>
        <p:nvSpPr>
          <p:cNvPr id="5" name="Footer Placeholder 4">
            <a:extLst>
              <a:ext uri="{FF2B5EF4-FFF2-40B4-BE49-F238E27FC236}">
                <a16:creationId xmlns:a16="http://schemas.microsoft.com/office/drawing/2014/main" id="{FC601823-956E-44A9-A31D-142B8E61F5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994B59-57D4-4602-91A0-3B8D239782D5}"/>
              </a:ext>
            </a:extLst>
          </p:cNvPr>
          <p:cNvSpPr>
            <a:spLocks noGrp="1"/>
          </p:cNvSpPr>
          <p:nvPr>
            <p:ph type="sldNum" sz="quarter" idx="12"/>
          </p:nvPr>
        </p:nvSpPr>
        <p:spPr/>
        <p:txBody>
          <a:bodyPr/>
          <a:lstStyle/>
          <a:p>
            <a:fld id="{5CF3BDD6-780C-4E8B-9A2E-211D31BAE3BC}" type="slidenum">
              <a:rPr lang="en-US" smtClean="0"/>
              <a:t>‹#›</a:t>
            </a:fld>
            <a:endParaRPr lang="en-US"/>
          </a:p>
        </p:txBody>
      </p:sp>
    </p:spTree>
    <p:extLst>
      <p:ext uri="{BB962C8B-B14F-4D97-AF65-F5344CB8AC3E}">
        <p14:creationId xmlns:p14="http://schemas.microsoft.com/office/powerpoint/2010/main" val="124913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705C1-E4F4-40B1-BCFE-711C143833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ECD27D-2937-4C7F-A527-60FD6B4EAAD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EE597A-A467-481F-8D3F-47DE4E266EEC}"/>
              </a:ext>
            </a:extLst>
          </p:cNvPr>
          <p:cNvSpPr>
            <a:spLocks noGrp="1"/>
          </p:cNvSpPr>
          <p:nvPr>
            <p:ph type="dt" sz="half" idx="10"/>
          </p:nvPr>
        </p:nvSpPr>
        <p:spPr/>
        <p:txBody>
          <a:bodyPr/>
          <a:lstStyle/>
          <a:p>
            <a:fld id="{A4B2344F-AE20-489B-B3C8-1C9E5931AD58}" type="datetimeFigureOut">
              <a:rPr lang="en-US" smtClean="0"/>
              <a:t>8/18/2018</a:t>
            </a:fld>
            <a:endParaRPr lang="en-US"/>
          </a:p>
        </p:txBody>
      </p:sp>
      <p:sp>
        <p:nvSpPr>
          <p:cNvPr id="5" name="Footer Placeholder 4">
            <a:extLst>
              <a:ext uri="{FF2B5EF4-FFF2-40B4-BE49-F238E27FC236}">
                <a16:creationId xmlns:a16="http://schemas.microsoft.com/office/drawing/2014/main" id="{A2939FC4-8D3D-4DD2-A311-D956601A7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5BCF7-9F31-4FB5-958D-33BD1628F6EE}"/>
              </a:ext>
            </a:extLst>
          </p:cNvPr>
          <p:cNvSpPr>
            <a:spLocks noGrp="1"/>
          </p:cNvSpPr>
          <p:nvPr>
            <p:ph type="sldNum" sz="quarter" idx="12"/>
          </p:nvPr>
        </p:nvSpPr>
        <p:spPr/>
        <p:txBody>
          <a:bodyPr/>
          <a:lstStyle/>
          <a:p>
            <a:fld id="{5CF3BDD6-780C-4E8B-9A2E-211D31BAE3BC}" type="slidenum">
              <a:rPr lang="en-US" smtClean="0"/>
              <a:t>‹#›</a:t>
            </a:fld>
            <a:endParaRPr lang="en-US"/>
          </a:p>
        </p:txBody>
      </p:sp>
    </p:spTree>
    <p:extLst>
      <p:ext uri="{BB962C8B-B14F-4D97-AF65-F5344CB8AC3E}">
        <p14:creationId xmlns:p14="http://schemas.microsoft.com/office/powerpoint/2010/main" val="2891994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7C48BD-58B8-4B05-ADF3-8288723273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7E336A-D040-4EE6-9F45-5322AAF5766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A11613-41D6-48F9-8B0D-ECC4C02C6F69}"/>
              </a:ext>
            </a:extLst>
          </p:cNvPr>
          <p:cNvSpPr>
            <a:spLocks noGrp="1"/>
          </p:cNvSpPr>
          <p:nvPr>
            <p:ph type="dt" sz="half" idx="10"/>
          </p:nvPr>
        </p:nvSpPr>
        <p:spPr/>
        <p:txBody>
          <a:bodyPr/>
          <a:lstStyle/>
          <a:p>
            <a:fld id="{A4B2344F-AE20-489B-B3C8-1C9E5931AD58}" type="datetimeFigureOut">
              <a:rPr lang="en-US" smtClean="0"/>
              <a:t>8/18/2018</a:t>
            </a:fld>
            <a:endParaRPr lang="en-US"/>
          </a:p>
        </p:txBody>
      </p:sp>
      <p:sp>
        <p:nvSpPr>
          <p:cNvPr id="5" name="Footer Placeholder 4">
            <a:extLst>
              <a:ext uri="{FF2B5EF4-FFF2-40B4-BE49-F238E27FC236}">
                <a16:creationId xmlns:a16="http://schemas.microsoft.com/office/drawing/2014/main" id="{2AA61982-4ECF-4F3C-A2DE-2C1C1FF60A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263267-723B-4664-A178-AB620CE15091}"/>
              </a:ext>
            </a:extLst>
          </p:cNvPr>
          <p:cNvSpPr>
            <a:spLocks noGrp="1"/>
          </p:cNvSpPr>
          <p:nvPr>
            <p:ph type="sldNum" sz="quarter" idx="12"/>
          </p:nvPr>
        </p:nvSpPr>
        <p:spPr/>
        <p:txBody>
          <a:bodyPr/>
          <a:lstStyle/>
          <a:p>
            <a:fld id="{5CF3BDD6-780C-4E8B-9A2E-211D31BAE3BC}" type="slidenum">
              <a:rPr lang="en-US" smtClean="0"/>
              <a:t>‹#›</a:t>
            </a:fld>
            <a:endParaRPr lang="en-US"/>
          </a:p>
        </p:txBody>
      </p:sp>
    </p:spTree>
    <p:extLst>
      <p:ext uri="{BB962C8B-B14F-4D97-AF65-F5344CB8AC3E}">
        <p14:creationId xmlns:p14="http://schemas.microsoft.com/office/powerpoint/2010/main" val="2081350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29DBD-D6E6-4B43-9FE3-131AD5BE97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6DD26C-A771-43E7-A183-FDF2A8CF856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80D7C3-4E7F-42F4-B147-3A8A84917E2D}"/>
              </a:ext>
            </a:extLst>
          </p:cNvPr>
          <p:cNvSpPr>
            <a:spLocks noGrp="1"/>
          </p:cNvSpPr>
          <p:nvPr>
            <p:ph type="dt" sz="half" idx="10"/>
          </p:nvPr>
        </p:nvSpPr>
        <p:spPr/>
        <p:txBody>
          <a:bodyPr/>
          <a:lstStyle/>
          <a:p>
            <a:fld id="{A4B2344F-AE20-489B-B3C8-1C9E5931AD58}" type="datetimeFigureOut">
              <a:rPr lang="en-US" smtClean="0"/>
              <a:t>8/18/2018</a:t>
            </a:fld>
            <a:endParaRPr lang="en-US"/>
          </a:p>
        </p:txBody>
      </p:sp>
      <p:sp>
        <p:nvSpPr>
          <p:cNvPr id="5" name="Footer Placeholder 4">
            <a:extLst>
              <a:ext uri="{FF2B5EF4-FFF2-40B4-BE49-F238E27FC236}">
                <a16:creationId xmlns:a16="http://schemas.microsoft.com/office/drawing/2014/main" id="{DA3A7410-C6F3-441C-BBDB-50FF64B936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9E5408-6860-45A3-BDF6-C04989A377D2}"/>
              </a:ext>
            </a:extLst>
          </p:cNvPr>
          <p:cNvSpPr>
            <a:spLocks noGrp="1"/>
          </p:cNvSpPr>
          <p:nvPr>
            <p:ph type="sldNum" sz="quarter" idx="12"/>
          </p:nvPr>
        </p:nvSpPr>
        <p:spPr/>
        <p:txBody>
          <a:bodyPr/>
          <a:lstStyle/>
          <a:p>
            <a:fld id="{5CF3BDD6-780C-4E8B-9A2E-211D31BAE3BC}" type="slidenum">
              <a:rPr lang="en-US" smtClean="0"/>
              <a:t>‹#›</a:t>
            </a:fld>
            <a:endParaRPr lang="en-US"/>
          </a:p>
        </p:txBody>
      </p:sp>
    </p:spTree>
    <p:extLst>
      <p:ext uri="{BB962C8B-B14F-4D97-AF65-F5344CB8AC3E}">
        <p14:creationId xmlns:p14="http://schemas.microsoft.com/office/powerpoint/2010/main" val="2199220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BE0E2-8471-4FF3-B5D7-F39872EA3C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F47C72-2A97-49F7-BE48-F7CEC129CF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AA911AF-874D-4E46-9608-0C3A0A564AA0}"/>
              </a:ext>
            </a:extLst>
          </p:cNvPr>
          <p:cNvSpPr>
            <a:spLocks noGrp="1"/>
          </p:cNvSpPr>
          <p:nvPr>
            <p:ph type="dt" sz="half" idx="10"/>
          </p:nvPr>
        </p:nvSpPr>
        <p:spPr/>
        <p:txBody>
          <a:bodyPr/>
          <a:lstStyle/>
          <a:p>
            <a:fld id="{A4B2344F-AE20-489B-B3C8-1C9E5931AD58}" type="datetimeFigureOut">
              <a:rPr lang="en-US" smtClean="0"/>
              <a:t>8/18/2018</a:t>
            </a:fld>
            <a:endParaRPr lang="en-US"/>
          </a:p>
        </p:txBody>
      </p:sp>
      <p:sp>
        <p:nvSpPr>
          <p:cNvPr id="5" name="Footer Placeholder 4">
            <a:extLst>
              <a:ext uri="{FF2B5EF4-FFF2-40B4-BE49-F238E27FC236}">
                <a16:creationId xmlns:a16="http://schemas.microsoft.com/office/drawing/2014/main" id="{CAF942FD-47A6-4107-9F22-5BCFB7432D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EACDAD-4E34-40FE-B5E6-B3E2DF7BB9AA}"/>
              </a:ext>
            </a:extLst>
          </p:cNvPr>
          <p:cNvSpPr>
            <a:spLocks noGrp="1"/>
          </p:cNvSpPr>
          <p:nvPr>
            <p:ph type="sldNum" sz="quarter" idx="12"/>
          </p:nvPr>
        </p:nvSpPr>
        <p:spPr/>
        <p:txBody>
          <a:bodyPr/>
          <a:lstStyle/>
          <a:p>
            <a:fld id="{5CF3BDD6-780C-4E8B-9A2E-211D31BAE3BC}" type="slidenum">
              <a:rPr lang="en-US" smtClean="0"/>
              <a:t>‹#›</a:t>
            </a:fld>
            <a:endParaRPr lang="en-US"/>
          </a:p>
        </p:txBody>
      </p:sp>
    </p:spTree>
    <p:extLst>
      <p:ext uri="{BB962C8B-B14F-4D97-AF65-F5344CB8AC3E}">
        <p14:creationId xmlns:p14="http://schemas.microsoft.com/office/powerpoint/2010/main" val="1481709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FE480-43F7-4959-83AD-20A3EB847D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11ABD3-B312-4825-AAEB-E80B79177E3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21BA31-2EFC-4D48-B29F-D83F9B5C9A5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19EE40-2AFD-44AF-A8D2-327E4709BA65}"/>
              </a:ext>
            </a:extLst>
          </p:cNvPr>
          <p:cNvSpPr>
            <a:spLocks noGrp="1"/>
          </p:cNvSpPr>
          <p:nvPr>
            <p:ph type="dt" sz="half" idx="10"/>
          </p:nvPr>
        </p:nvSpPr>
        <p:spPr/>
        <p:txBody>
          <a:bodyPr/>
          <a:lstStyle/>
          <a:p>
            <a:fld id="{A4B2344F-AE20-489B-B3C8-1C9E5931AD58}" type="datetimeFigureOut">
              <a:rPr lang="en-US" smtClean="0"/>
              <a:t>8/18/2018</a:t>
            </a:fld>
            <a:endParaRPr lang="en-US"/>
          </a:p>
        </p:txBody>
      </p:sp>
      <p:sp>
        <p:nvSpPr>
          <p:cNvPr id="6" name="Footer Placeholder 5">
            <a:extLst>
              <a:ext uri="{FF2B5EF4-FFF2-40B4-BE49-F238E27FC236}">
                <a16:creationId xmlns:a16="http://schemas.microsoft.com/office/drawing/2014/main" id="{ADF5FF7B-B182-462D-AB70-3F78C56CE9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8AB16D-B0C3-4FFE-B91F-F8A687A73453}"/>
              </a:ext>
            </a:extLst>
          </p:cNvPr>
          <p:cNvSpPr>
            <a:spLocks noGrp="1"/>
          </p:cNvSpPr>
          <p:nvPr>
            <p:ph type="sldNum" sz="quarter" idx="12"/>
          </p:nvPr>
        </p:nvSpPr>
        <p:spPr/>
        <p:txBody>
          <a:bodyPr/>
          <a:lstStyle/>
          <a:p>
            <a:fld id="{5CF3BDD6-780C-4E8B-9A2E-211D31BAE3BC}" type="slidenum">
              <a:rPr lang="en-US" smtClean="0"/>
              <a:t>‹#›</a:t>
            </a:fld>
            <a:endParaRPr lang="en-US"/>
          </a:p>
        </p:txBody>
      </p:sp>
    </p:spTree>
    <p:extLst>
      <p:ext uri="{BB962C8B-B14F-4D97-AF65-F5344CB8AC3E}">
        <p14:creationId xmlns:p14="http://schemas.microsoft.com/office/powerpoint/2010/main" val="2762692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01C3D-BF63-4763-A3B0-A58A7395A8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C2ACD89-1DBF-4DD4-86F7-8DFC35283E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AACA3B9-2AF6-4D86-B45C-D13AE720496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430E82-4E4D-4C12-9659-AC7CC7438C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8AF3102-BA68-49C8-B8A9-243C3B8F8A3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99E1D2-B6E5-430E-8459-50DEFE197B4A}"/>
              </a:ext>
            </a:extLst>
          </p:cNvPr>
          <p:cNvSpPr>
            <a:spLocks noGrp="1"/>
          </p:cNvSpPr>
          <p:nvPr>
            <p:ph type="dt" sz="half" idx="10"/>
          </p:nvPr>
        </p:nvSpPr>
        <p:spPr/>
        <p:txBody>
          <a:bodyPr/>
          <a:lstStyle/>
          <a:p>
            <a:fld id="{A4B2344F-AE20-489B-B3C8-1C9E5931AD58}" type="datetimeFigureOut">
              <a:rPr lang="en-US" smtClean="0"/>
              <a:t>8/18/2018</a:t>
            </a:fld>
            <a:endParaRPr lang="en-US"/>
          </a:p>
        </p:txBody>
      </p:sp>
      <p:sp>
        <p:nvSpPr>
          <p:cNvPr id="8" name="Footer Placeholder 7">
            <a:extLst>
              <a:ext uri="{FF2B5EF4-FFF2-40B4-BE49-F238E27FC236}">
                <a16:creationId xmlns:a16="http://schemas.microsoft.com/office/drawing/2014/main" id="{AB35572D-E84C-475D-A0A9-1A01CAA329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9A4895-F125-4B7A-ADBF-A24E7884911E}"/>
              </a:ext>
            </a:extLst>
          </p:cNvPr>
          <p:cNvSpPr>
            <a:spLocks noGrp="1"/>
          </p:cNvSpPr>
          <p:nvPr>
            <p:ph type="sldNum" sz="quarter" idx="12"/>
          </p:nvPr>
        </p:nvSpPr>
        <p:spPr/>
        <p:txBody>
          <a:bodyPr/>
          <a:lstStyle/>
          <a:p>
            <a:fld id="{5CF3BDD6-780C-4E8B-9A2E-211D31BAE3BC}" type="slidenum">
              <a:rPr lang="en-US" smtClean="0"/>
              <a:t>‹#›</a:t>
            </a:fld>
            <a:endParaRPr lang="en-US"/>
          </a:p>
        </p:txBody>
      </p:sp>
    </p:spTree>
    <p:extLst>
      <p:ext uri="{BB962C8B-B14F-4D97-AF65-F5344CB8AC3E}">
        <p14:creationId xmlns:p14="http://schemas.microsoft.com/office/powerpoint/2010/main" val="3941125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150E4-A545-45AA-B168-F7BD96E8F8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55CDC6-0FEE-4079-AE20-0541E1B034C7}"/>
              </a:ext>
            </a:extLst>
          </p:cNvPr>
          <p:cNvSpPr>
            <a:spLocks noGrp="1"/>
          </p:cNvSpPr>
          <p:nvPr>
            <p:ph type="dt" sz="half" idx="10"/>
          </p:nvPr>
        </p:nvSpPr>
        <p:spPr/>
        <p:txBody>
          <a:bodyPr/>
          <a:lstStyle/>
          <a:p>
            <a:fld id="{A4B2344F-AE20-489B-B3C8-1C9E5931AD58}" type="datetimeFigureOut">
              <a:rPr lang="en-US" smtClean="0"/>
              <a:t>8/18/2018</a:t>
            </a:fld>
            <a:endParaRPr lang="en-US"/>
          </a:p>
        </p:txBody>
      </p:sp>
      <p:sp>
        <p:nvSpPr>
          <p:cNvPr id="4" name="Footer Placeholder 3">
            <a:extLst>
              <a:ext uri="{FF2B5EF4-FFF2-40B4-BE49-F238E27FC236}">
                <a16:creationId xmlns:a16="http://schemas.microsoft.com/office/drawing/2014/main" id="{BE95FB34-3EEE-49A8-A622-F2A301C556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A615A9-DC56-400A-856A-ACD64DF7FF69}"/>
              </a:ext>
            </a:extLst>
          </p:cNvPr>
          <p:cNvSpPr>
            <a:spLocks noGrp="1"/>
          </p:cNvSpPr>
          <p:nvPr>
            <p:ph type="sldNum" sz="quarter" idx="12"/>
          </p:nvPr>
        </p:nvSpPr>
        <p:spPr/>
        <p:txBody>
          <a:bodyPr/>
          <a:lstStyle/>
          <a:p>
            <a:fld id="{5CF3BDD6-780C-4E8B-9A2E-211D31BAE3BC}" type="slidenum">
              <a:rPr lang="en-US" smtClean="0"/>
              <a:t>‹#›</a:t>
            </a:fld>
            <a:endParaRPr lang="en-US"/>
          </a:p>
        </p:txBody>
      </p:sp>
    </p:spTree>
    <p:extLst>
      <p:ext uri="{BB962C8B-B14F-4D97-AF65-F5344CB8AC3E}">
        <p14:creationId xmlns:p14="http://schemas.microsoft.com/office/powerpoint/2010/main" val="3660614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E9CE19-8639-43EC-9584-DA54992A7E15}"/>
              </a:ext>
            </a:extLst>
          </p:cNvPr>
          <p:cNvSpPr>
            <a:spLocks noGrp="1"/>
          </p:cNvSpPr>
          <p:nvPr>
            <p:ph type="dt" sz="half" idx="10"/>
          </p:nvPr>
        </p:nvSpPr>
        <p:spPr/>
        <p:txBody>
          <a:bodyPr/>
          <a:lstStyle/>
          <a:p>
            <a:fld id="{A4B2344F-AE20-489B-B3C8-1C9E5931AD58}" type="datetimeFigureOut">
              <a:rPr lang="en-US" smtClean="0"/>
              <a:t>8/18/2018</a:t>
            </a:fld>
            <a:endParaRPr lang="en-US"/>
          </a:p>
        </p:txBody>
      </p:sp>
      <p:sp>
        <p:nvSpPr>
          <p:cNvPr id="3" name="Footer Placeholder 2">
            <a:extLst>
              <a:ext uri="{FF2B5EF4-FFF2-40B4-BE49-F238E27FC236}">
                <a16:creationId xmlns:a16="http://schemas.microsoft.com/office/drawing/2014/main" id="{76BE60DF-08BA-4D14-B8FC-6918624D41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FFF2C0-22BC-43E7-8BA9-CDB48F68777D}"/>
              </a:ext>
            </a:extLst>
          </p:cNvPr>
          <p:cNvSpPr>
            <a:spLocks noGrp="1"/>
          </p:cNvSpPr>
          <p:nvPr>
            <p:ph type="sldNum" sz="quarter" idx="12"/>
          </p:nvPr>
        </p:nvSpPr>
        <p:spPr/>
        <p:txBody>
          <a:bodyPr/>
          <a:lstStyle/>
          <a:p>
            <a:fld id="{5CF3BDD6-780C-4E8B-9A2E-211D31BAE3BC}" type="slidenum">
              <a:rPr lang="en-US" smtClean="0"/>
              <a:t>‹#›</a:t>
            </a:fld>
            <a:endParaRPr lang="en-US"/>
          </a:p>
        </p:txBody>
      </p:sp>
    </p:spTree>
    <p:extLst>
      <p:ext uri="{BB962C8B-B14F-4D97-AF65-F5344CB8AC3E}">
        <p14:creationId xmlns:p14="http://schemas.microsoft.com/office/powerpoint/2010/main" val="1528803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4B6B1-3E02-4AAB-A6A4-FCE8DCADE1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8D4A6C-2369-4656-A25D-EF6D747441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F61FA1-1A62-4E71-B050-F08BA7ED67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71CB4B4-E79A-4589-802D-69F8CB7524B4}"/>
              </a:ext>
            </a:extLst>
          </p:cNvPr>
          <p:cNvSpPr>
            <a:spLocks noGrp="1"/>
          </p:cNvSpPr>
          <p:nvPr>
            <p:ph type="dt" sz="half" idx="10"/>
          </p:nvPr>
        </p:nvSpPr>
        <p:spPr/>
        <p:txBody>
          <a:bodyPr/>
          <a:lstStyle/>
          <a:p>
            <a:fld id="{A4B2344F-AE20-489B-B3C8-1C9E5931AD58}" type="datetimeFigureOut">
              <a:rPr lang="en-US" smtClean="0"/>
              <a:t>8/18/2018</a:t>
            </a:fld>
            <a:endParaRPr lang="en-US"/>
          </a:p>
        </p:txBody>
      </p:sp>
      <p:sp>
        <p:nvSpPr>
          <p:cNvPr id="6" name="Footer Placeholder 5">
            <a:extLst>
              <a:ext uri="{FF2B5EF4-FFF2-40B4-BE49-F238E27FC236}">
                <a16:creationId xmlns:a16="http://schemas.microsoft.com/office/drawing/2014/main" id="{E8302519-6733-4387-840D-F28FE32B7B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9D0242-82D4-476F-8D1A-0B80590FCCD9}"/>
              </a:ext>
            </a:extLst>
          </p:cNvPr>
          <p:cNvSpPr>
            <a:spLocks noGrp="1"/>
          </p:cNvSpPr>
          <p:nvPr>
            <p:ph type="sldNum" sz="quarter" idx="12"/>
          </p:nvPr>
        </p:nvSpPr>
        <p:spPr/>
        <p:txBody>
          <a:bodyPr/>
          <a:lstStyle/>
          <a:p>
            <a:fld id="{5CF3BDD6-780C-4E8B-9A2E-211D31BAE3BC}" type="slidenum">
              <a:rPr lang="en-US" smtClean="0"/>
              <a:t>‹#›</a:t>
            </a:fld>
            <a:endParaRPr lang="en-US"/>
          </a:p>
        </p:txBody>
      </p:sp>
    </p:spTree>
    <p:extLst>
      <p:ext uri="{BB962C8B-B14F-4D97-AF65-F5344CB8AC3E}">
        <p14:creationId xmlns:p14="http://schemas.microsoft.com/office/powerpoint/2010/main" val="1815726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6F61C-FC84-4E33-BE01-81E7CEE768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23A54B-6533-459A-818D-C4BA672A4A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86F42F-3AA4-409D-89CF-17CF6462E2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1246422-87C3-4283-85D5-E7DB4AA13F1C}"/>
              </a:ext>
            </a:extLst>
          </p:cNvPr>
          <p:cNvSpPr>
            <a:spLocks noGrp="1"/>
          </p:cNvSpPr>
          <p:nvPr>
            <p:ph type="dt" sz="half" idx="10"/>
          </p:nvPr>
        </p:nvSpPr>
        <p:spPr/>
        <p:txBody>
          <a:bodyPr/>
          <a:lstStyle/>
          <a:p>
            <a:fld id="{A4B2344F-AE20-489B-B3C8-1C9E5931AD58}" type="datetimeFigureOut">
              <a:rPr lang="en-US" smtClean="0"/>
              <a:t>8/18/2018</a:t>
            </a:fld>
            <a:endParaRPr lang="en-US"/>
          </a:p>
        </p:txBody>
      </p:sp>
      <p:sp>
        <p:nvSpPr>
          <p:cNvPr id="6" name="Footer Placeholder 5">
            <a:extLst>
              <a:ext uri="{FF2B5EF4-FFF2-40B4-BE49-F238E27FC236}">
                <a16:creationId xmlns:a16="http://schemas.microsoft.com/office/drawing/2014/main" id="{13DA35AC-5397-44A2-BBD3-0194DDE6B7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E36B0F-DC41-40D1-BDBF-0A346042F236}"/>
              </a:ext>
            </a:extLst>
          </p:cNvPr>
          <p:cNvSpPr>
            <a:spLocks noGrp="1"/>
          </p:cNvSpPr>
          <p:nvPr>
            <p:ph type="sldNum" sz="quarter" idx="12"/>
          </p:nvPr>
        </p:nvSpPr>
        <p:spPr/>
        <p:txBody>
          <a:bodyPr/>
          <a:lstStyle/>
          <a:p>
            <a:fld id="{5CF3BDD6-780C-4E8B-9A2E-211D31BAE3BC}" type="slidenum">
              <a:rPr lang="en-US" smtClean="0"/>
              <a:t>‹#›</a:t>
            </a:fld>
            <a:endParaRPr lang="en-US"/>
          </a:p>
        </p:txBody>
      </p:sp>
    </p:spTree>
    <p:extLst>
      <p:ext uri="{BB962C8B-B14F-4D97-AF65-F5344CB8AC3E}">
        <p14:creationId xmlns:p14="http://schemas.microsoft.com/office/powerpoint/2010/main" val="334493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7D04C4-8474-4416-B79C-0ADA359D6A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74C82D-BD93-4A72-B633-1BBF78CAB7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C80E13-BF6A-460A-8DFF-0482F342D8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B2344F-AE20-489B-B3C8-1C9E5931AD58}" type="datetimeFigureOut">
              <a:rPr lang="en-US" smtClean="0"/>
              <a:t>8/18/2018</a:t>
            </a:fld>
            <a:endParaRPr lang="en-US"/>
          </a:p>
        </p:txBody>
      </p:sp>
      <p:sp>
        <p:nvSpPr>
          <p:cNvPr id="5" name="Footer Placeholder 4">
            <a:extLst>
              <a:ext uri="{FF2B5EF4-FFF2-40B4-BE49-F238E27FC236}">
                <a16:creationId xmlns:a16="http://schemas.microsoft.com/office/drawing/2014/main" id="{D45CED78-B434-4C3D-9693-0B6EEF72E1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839707-4FDB-4C29-9669-1002F9D12A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F3BDD6-780C-4E8B-9A2E-211D31BAE3BC}" type="slidenum">
              <a:rPr lang="en-US" smtClean="0"/>
              <a:t>‹#›</a:t>
            </a:fld>
            <a:endParaRPr lang="en-US"/>
          </a:p>
        </p:txBody>
      </p:sp>
    </p:spTree>
    <p:extLst>
      <p:ext uri="{BB962C8B-B14F-4D97-AF65-F5344CB8AC3E}">
        <p14:creationId xmlns:p14="http://schemas.microsoft.com/office/powerpoint/2010/main" val="609728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A520E7-E930-455B-AF62-8615B4C2A3D8}"/>
              </a:ext>
            </a:extLst>
          </p:cNvPr>
          <p:cNvSpPr>
            <a:spLocks noGrp="1"/>
          </p:cNvSpPr>
          <p:nvPr>
            <p:ph type="ctrTitle"/>
          </p:nvPr>
        </p:nvSpPr>
        <p:spPr>
          <a:xfrm>
            <a:off x="6167847" y="1783959"/>
            <a:ext cx="5929417" cy="2083706"/>
          </a:xfrm>
        </p:spPr>
        <p:txBody>
          <a:bodyPr anchor="b">
            <a:normAutofit/>
          </a:bodyPr>
          <a:lstStyle/>
          <a:p>
            <a:pPr algn="l"/>
            <a:r>
              <a:rPr lang="en-US" dirty="0">
                <a:solidFill>
                  <a:schemeClr val="bg1"/>
                </a:solidFill>
              </a:rPr>
              <a:t>Parents’ Clubs and AOG Chapters</a:t>
            </a:r>
          </a:p>
        </p:txBody>
      </p:sp>
      <p:sp>
        <p:nvSpPr>
          <p:cNvPr id="3" name="Subtitle 2">
            <a:extLst>
              <a:ext uri="{FF2B5EF4-FFF2-40B4-BE49-F238E27FC236}">
                <a16:creationId xmlns:a16="http://schemas.microsoft.com/office/drawing/2014/main" id="{EB1F9084-7955-4062-AF8C-51B31FF818B6}"/>
              </a:ext>
            </a:extLst>
          </p:cNvPr>
          <p:cNvSpPr>
            <a:spLocks noGrp="1"/>
          </p:cNvSpPr>
          <p:nvPr>
            <p:ph type="subTitle" idx="1"/>
          </p:nvPr>
        </p:nvSpPr>
        <p:spPr>
          <a:xfrm>
            <a:off x="6746627" y="4750893"/>
            <a:ext cx="4645250" cy="1147863"/>
          </a:xfrm>
        </p:spPr>
        <p:txBody>
          <a:bodyPr anchor="t">
            <a:normAutofit/>
          </a:bodyPr>
          <a:lstStyle/>
          <a:p>
            <a:pPr algn="l"/>
            <a:r>
              <a:rPr lang="en-US" sz="2000">
                <a:solidFill>
                  <a:schemeClr val="bg1"/>
                </a:solidFill>
              </a:rPr>
              <a:t>Case Study in Minnesota</a:t>
            </a:r>
          </a:p>
        </p:txBody>
      </p:sp>
      <p:sp>
        <p:nvSpPr>
          <p:cNvPr id="12" name="Freeform: Shape 11">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drawing of a cartoon character&#10;&#10;Description generated with high confidence">
            <a:extLst>
              <a:ext uri="{FF2B5EF4-FFF2-40B4-BE49-F238E27FC236}">
                <a16:creationId xmlns:a16="http://schemas.microsoft.com/office/drawing/2014/main" id="{1D63C622-8A73-4C41-BA22-F95F19193B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091" y="3429000"/>
            <a:ext cx="1992039" cy="2043117"/>
          </a:xfrm>
          <a:prstGeom prst="rect">
            <a:avLst/>
          </a:prstGeom>
        </p:spPr>
      </p:pic>
      <p:pic>
        <p:nvPicPr>
          <p:cNvPr id="7" name="Picture 6">
            <a:extLst>
              <a:ext uri="{FF2B5EF4-FFF2-40B4-BE49-F238E27FC236}">
                <a16:creationId xmlns:a16="http://schemas.microsoft.com/office/drawing/2014/main" id="{D806B633-23EF-4BAB-B21F-F064F35E95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091" y="1026580"/>
            <a:ext cx="3261183" cy="1514757"/>
          </a:xfrm>
          <a:prstGeom prst="rect">
            <a:avLst/>
          </a:prstGeom>
        </p:spPr>
      </p:pic>
    </p:spTree>
    <p:extLst>
      <p:ext uri="{BB962C8B-B14F-4D97-AF65-F5344CB8AC3E}">
        <p14:creationId xmlns:p14="http://schemas.microsoft.com/office/powerpoint/2010/main" val="2635712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3703E-0DFE-4607-A9BA-FC348BB0ED82}"/>
              </a:ext>
            </a:extLst>
          </p:cNvPr>
          <p:cNvSpPr>
            <a:spLocks noGrp="1"/>
          </p:cNvSpPr>
          <p:nvPr>
            <p:ph type="title"/>
          </p:nvPr>
        </p:nvSpPr>
        <p:spPr>
          <a:xfrm>
            <a:off x="-1" y="2738310"/>
            <a:ext cx="7109138" cy="1337649"/>
          </a:xfrm>
        </p:spPr>
        <p:txBody>
          <a:bodyPr vert="horz" lIns="91440" tIns="45720" rIns="91440" bIns="45720" rtlCol="0" anchor="b">
            <a:noAutofit/>
          </a:bodyPr>
          <a:lstStyle/>
          <a:p>
            <a:pPr algn="ctr"/>
            <a:r>
              <a:rPr lang="en-US" b="1" dirty="0"/>
              <a:t>Support from MN Parents’ Club to Twin City Chapter</a:t>
            </a:r>
          </a:p>
        </p:txBody>
      </p:sp>
      <p:sp>
        <p:nvSpPr>
          <p:cNvPr id="10" name="Freeform 17">
            <a:extLst>
              <a:ext uri="{FF2B5EF4-FFF2-40B4-BE49-F238E27FC236}">
                <a16:creationId xmlns:a16="http://schemas.microsoft.com/office/drawing/2014/main" id="{41F18803-BE79-4916-AE6B-5DE238B36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663110" cy="2130951"/>
          </a:xfrm>
          <a:custGeom>
            <a:avLst/>
            <a:gdLst>
              <a:gd name="connsiteX0" fmla="*/ 0 w 8663110"/>
              <a:gd name="connsiteY0" fmla="*/ 0 h 2130951"/>
              <a:gd name="connsiteX1" fmla="*/ 819150 w 8663110"/>
              <a:gd name="connsiteY1" fmla="*/ 0 h 2130951"/>
              <a:gd name="connsiteX2" fmla="*/ 1028700 w 8663110"/>
              <a:gd name="connsiteY2" fmla="*/ 0 h 2130951"/>
              <a:gd name="connsiteX3" fmla="*/ 4187970 w 8663110"/>
              <a:gd name="connsiteY3" fmla="*/ 0 h 2130951"/>
              <a:gd name="connsiteX4" fmla="*/ 4400550 w 8663110"/>
              <a:gd name="connsiteY4" fmla="*/ 0 h 2130951"/>
              <a:gd name="connsiteX5" fmla="*/ 5262791 w 8663110"/>
              <a:gd name="connsiteY5" fmla="*/ 0 h 2130951"/>
              <a:gd name="connsiteX6" fmla="*/ 5262791 w 8663110"/>
              <a:gd name="connsiteY6" fmla="*/ 478 h 2130951"/>
              <a:gd name="connsiteX7" fmla="*/ 8663110 w 8663110"/>
              <a:gd name="connsiteY7" fmla="*/ 478 h 2130951"/>
              <a:gd name="connsiteX8" fmla="*/ 7676422 w 8663110"/>
              <a:gd name="connsiteY8" fmla="*/ 2130951 h 2130951"/>
              <a:gd name="connsiteX9" fmla="*/ 4400550 w 8663110"/>
              <a:gd name="connsiteY9" fmla="*/ 2130951 h 2130951"/>
              <a:gd name="connsiteX10" fmla="*/ 4187970 w 8663110"/>
              <a:gd name="connsiteY10" fmla="*/ 2130951 h 2130951"/>
              <a:gd name="connsiteX11" fmla="*/ 1028700 w 8663110"/>
              <a:gd name="connsiteY11" fmla="*/ 2130951 h 2130951"/>
              <a:gd name="connsiteX12" fmla="*/ 819150 w 8663110"/>
              <a:gd name="connsiteY12" fmla="*/ 2130951 h 2130951"/>
              <a:gd name="connsiteX13" fmla="*/ 0 w 8663110"/>
              <a:gd name="connsiteY13"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63110" h="2130951">
                <a:moveTo>
                  <a:pt x="0" y="0"/>
                </a:moveTo>
                <a:lnTo>
                  <a:pt x="819150" y="0"/>
                </a:lnTo>
                <a:lnTo>
                  <a:pt x="1028700" y="0"/>
                </a:lnTo>
                <a:lnTo>
                  <a:pt x="4187970" y="0"/>
                </a:lnTo>
                <a:lnTo>
                  <a:pt x="4400550" y="0"/>
                </a:lnTo>
                <a:lnTo>
                  <a:pt x="5262791" y="0"/>
                </a:lnTo>
                <a:lnTo>
                  <a:pt x="5262791" y="478"/>
                </a:lnTo>
                <a:lnTo>
                  <a:pt x="8663110" y="478"/>
                </a:lnTo>
                <a:lnTo>
                  <a:pt x="7676422" y="2130951"/>
                </a:lnTo>
                <a:lnTo>
                  <a:pt x="4400550" y="2130951"/>
                </a:lnTo>
                <a:lnTo>
                  <a:pt x="4187970" y="2130951"/>
                </a:lnTo>
                <a:lnTo>
                  <a:pt x="1028700" y="2130951"/>
                </a:lnTo>
                <a:lnTo>
                  <a:pt x="819150" y="2130951"/>
                </a:lnTo>
                <a:lnTo>
                  <a:pt x="0" y="2130951"/>
                </a:lnTo>
                <a:close/>
              </a:path>
            </a:pathLst>
          </a:custGeom>
          <a:solidFill>
            <a:srgbClr val="45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8">
            <a:extLst>
              <a:ext uri="{FF2B5EF4-FFF2-40B4-BE49-F238E27FC236}">
                <a16:creationId xmlns:a16="http://schemas.microsoft.com/office/drawing/2014/main" id="{C15229F3-7A2E-4558-98FE-7A5F69409D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683319"/>
            <a:ext cx="6516874" cy="2174681"/>
          </a:xfrm>
          <a:custGeom>
            <a:avLst/>
            <a:gdLst>
              <a:gd name="connsiteX0" fmla="*/ 0 w 6516874"/>
              <a:gd name="connsiteY0" fmla="*/ 0 h 2174681"/>
              <a:gd name="connsiteX1" fmla="*/ 819150 w 6516874"/>
              <a:gd name="connsiteY1" fmla="*/ 0 h 2174681"/>
              <a:gd name="connsiteX2" fmla="*/ 1038225 w 6516874"/>
              <a:gd name="connsiteY2" fmla="*/ 0 h 2174681"/>
              <a:gd name="connsiteX3" fmla="*/ 6516874 w 6516874"/>
              <a:gd name="connsiteY3" fmla="*/ 0 h 2174681"/>
              <a:gd name="connsiteX4" fmla="*/ 5509712 w 6516874"/>
              <a:gd name="connsiteY4" fmla="*/ 2174681 h 2174681"/>
              <a:gd name="connsiteX5" fmla="*/ 1038225 w 6516874"/>
              <a:gd name="connsiteY5" fmla="*/ 2174681 h 2174681"/>
              <a:gd name="connsiteX6" fmla="*/ 947987 w 6516874"/>
              <a:gd name="connsiteY6" fmla="*/ 2174681 h 2174681"/>
              <a:gd name="connsiteX7" fmla="*/ 819150 w 6516874"/>
              <a:gd name="connsiteY7" fmla="*/ 2174681 h 2174681"/>
              <a:gd name="connsiteX8" fmla="*/ 0 w 6516874"/>
              <a:gd name="connsiteY8"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6874" h="2174681">
                <a:moveTo>
                  <a:pt x="0" y="0"/>
                </a:moveTo>
                <a:lnTo>
                  <a:pt x="819150" y="0"/>
                </a:lnTo>
                <a:lnTo>
                  <a:pt x="1038225" y="0"/>
                </a:lnTo>
                <a:lnTo>
                  <a:pt x="6516874" y="0"/>
                </a:lnTo>
                <a:lnTo>
                  <a:pt x="5509712" y="2174681"/>
                </a:lnTo>
                <a:lnTo>
                  <a:pt x="1038225" y="2174681"/>
                </a:lnTo>
                <a:lnTo>
                  <a:pt x="947987" y="2174681"/>
                </a:lnTo>
                <a:lnTo>
                  <a:pt x="819150" y="2174681"/>
                </a:lnTo>
                <a:lnTo>
                  <a:pt x="0" y="2174681"/>
                </a:ln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3F768B54-FF82-4D36-9067-F597C9280B64}"/>
              </a:ext>
            </a:extLst>
          </p:cNvPr>
          <p:cNvSpPr txBox="1"/>
          <p:nvPr/>
        </p:nvSpPr>
        <p:spPr>
          <a:xfrm>
            <a:off x="7844566" y="2300428"/>
            <a:ext cx="4171423"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t>Joint sponsorship of the Annual Founders Day Dinner</a:t>
            </a:r>
          </a:p>
          <a:p>
            <a:pPr marL="285750" indent="-285750">
              <a:buFont typeface="Arial" panose="020B0604020202020204" pitchFamily="34" charset="0"/>
              <a:buChar char="•"/>
            </a:pPr>
            <a:r>
              <a:rPr lang="en-US" sz="2400" dirty="0"/>
              <a:t>Continuing members as they graduate</a:t>
            </a:r>
          </a:p>
        </p:txBody>
      </p:sp>
      <p:pic>
        <p:nvPicPr>
          <p:cNvPr id="7" name="Picture 6" descr="A picture containing clipart&#10;&#10;Description generated with high confidence">
            <a:extLst>
              <a:ext uri="{FF2B5EF4-FFF2-40B4-BE49-F238E27FC236}">
                <a16:creationId xmlns:a16="http://schemas.microsoft.com/office/drawing/2014/main" id="{B11ED750-FC47-4805-BA4D-37967344BE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3110" y="5611883"/>
            <a:ext cx="3219797" cy="949840"/>
          </a:xfrm>
          <a:prstGeom prst="rect">
            <a:avLst/>
          </a:prstGeom>
        </p:spPr>
      </p:pic>
    </p:spTree>
    <p:extLst>
      <p:ext uri="{BB962C8B-B14F-4D97-AF65-F5344CB8AC3E}">
        <p14:creationId xmlns:p14="http://schemas.microsoft.com/office/powerpoint/2010/main" val="3169542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A45E4-AF60-4676-B684-D208CD18E4D3}"/>
              </a:ext>
            </a:extLst>
          </p:cNvPr>
          <p:cNvSpPr>
            <a:spLocks noGrp="1"/>
          </p:cNvSpPr>
          <p:nvPr>
            <p:ph type="title"/>
          </p:nvPr>
        </p:nvSpPr>
        <p:spPr>
          <a:xfrm>
            <a:off x="1404730" y="3225496"/>
            <a:ext cx="6413500" cy="686576"/>
          </a:xfrm>
        </p:spPr>
        <p:txBody>
          <a:bodyPr vert="horz" lIns="91440" tIns="45720" rIns="91440" bIns="45720" rtlCol="0" anchor="b">
            <a:noAutofit/>
          </a:bodyPr>
          <a:lstStyle/>
          <a:p>
            <a:r>
              <a:rPr lang="en-US" sz="6600" b="1" dirty="0"/>
              <a:t>Challenges</a:t>
            </a:r>
          </a:p>
        </p:txBody>
      </p:sp>
      <p:sp>
        <p:nvSpPr>
          <p:cNvPr id="3" name="Content Placeholder 2">
            <a:extLst>
              <a:ext uri="{FF2B5EF4-FFF2-40B4-BE49-F238E27FC236}">
                <a16:creationId xmlns:a16="http://schemas.microsoft.com/office/drawing/2014/main" id="{7DED0AA2-EFDB-4A8F-8CC8-C07A9D72651D}"/>
              </a:ext>
            </a:extLst>
          </p:cNvPr>
          <p:cNvSpPr>
            <a:spLocks noGrp="1"/>
          </p:cNvSpPr>
          <p:nvPr>
            <p:ph idx="1"/>
          </p:nvPr>
        </p:nvSpPr>
        <p:spPr>
          <a:xfrm>
            <a:off x="7818230" y="2660882"/>
            <a:ext cx="5295024" cy="1746017"/>
          </a:xfrm>
        </p:spPr>
        <p:txBody>
          <a:bodyPr vert="horz" lIns="91440" tIns="45720" rIns="91440" bIns="45720" rtlCol="0">
            <a:noAutofit/>
          </a:bodyPr>
          <a:lstStyle/>
          <a:p>
            <a:r>
              <a:rPr lang="en-US" sz="2400" dirty="0"/>
              <a:t>Slightly different focus</a:t>
            </a:r>
          </a:p>
          <a:p>
            <a:r>
              <a:rPr lang="en-US" sz="2400" dirty="0"/>
              <a:t>Learning to work together</a:t>
            </a:r>
          </a:p>
          <a:p>
            <a:r>
              <a:rPr lang="en-US" sz="2400" dirty="0"/>
              <a:t>Leadership changes</a:t>
            </a:r>
          </a:p>
          <a:p>
            <a:r>
              <a:rPr lang="en-US" sz="2400" dirty="0"/>
              <a:t>Increase joint events/efforts</a:t>
            </a:r>
          </a:p>
          <a:p>
            <a:endParaRPr lang="en-US" sz="2400" dirty="0"/>
          </a:p>
        </p:txBody>
      </p:sp>
      <p:sp>
        <p:nvSpPr>
          <p:cNvPr id="10" name="Freeform 17">
            <a:extLst>
              <a:ext uri="{FF2B5EF4-FFF2-40B4-BE49-F238E27FC236}">
                <a16:creationId xmlns:a16="http://schemas.microsoft.com/office/drawing/2014/main" id="{41F18803-BE79-4916-AE6B-5DE238B36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663110" cy="2130951"/>
          </a:xfrm>
          <a:custGeom>
            <a:avLst/>
            <a:gdLst>
              <a:gd name="connsiteX0" fmla="*/ 0 w 8663110"/>
              <a:gd name="connsiteY0" fmla="*/ 0 h 2130951"/>
              <a:gd name="connsiteX1" fmla="*/ 819150 w 8663110"/>
              <a:gd name="connsiteY1" fmla="*/ 0 h 2130951"/>
              <a:gd name="connsiteX2" fmla="*/ 1028700 w 8663110"/>
              <a:gd name="connsiteY2" fmla="*/ 0 h 2130951"/>
              <a:gd name="connsiteX3" fmla="*/ 4187970 w 8663110"/>
              <a:gd name="connsiteY3" fmla="*/ 0 h 2130951"/>
              <a:gd name="connsiteX4" fmla="*/ 4400550 w 8663110"/>
              <a:gd name="connsiteY4" fmla="*/ 0 h 2130951"/>
              <a:gd name="connsiteX5" fmla="*/ 5262791 w 8663110"/>
              <a:gd name="connsiteY5" fmla="*/ 0 h 2130951"/>
              <a:gd name="connsiteX6" fmla="*/ 5262791 w 8663110"/>
              <a:gd name="connsiteY6" fmla="*/ 478 h 2130951"/>
              <a:gd name="connsiteX7" fmla="*/ 8663110 w 8663110"/>
              <a:gd name="connsiteY7" fmla="*/ 478 h 2130951"/>
              <a:gd name="connsiteX8" fmla="*/ 7676422 w 8663110"/>
              <a:gd name="connsiteY8" fmla="*/ 2130951 h 2130951"/>
              <a:gd name="connsiteX9" fmla="*/ 4400550 w 8663110"/>
              <a:gd name="connsiteY9" fmla="*/ 2130951 h 2130951"/>
              <a:gd name="connsiteX10" fmla="*/ 4187970 w 8663110"/>
              <a:gd name="connsiteY10" fmla="*/ 2130951 h 2130951"/>
              <a:gd name="connsiteX11" fmla="*/ 1028700 w 8663110"/>
              <a:gd name="connsiteY11" fmla="*/ 2130951 h 2130951"/>
              <a:gd name="connsiteX12" fmla="*/ 819150 w 8663110"/>
              <a:gd name="connsiteY12" fmla="*/ 2130951 h 2130951"/>
              <a:gd name="connsiteX13" fmla="*/ 0 w 8663110"/>
              <a:gd name="connsiteY13"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63110" h="2130951">
                <a:moveTo>
                  <a:pt x="0" y="0"/>
                </a:moveTo>
                <a:lnTo>
                  <a:pt x="819150" y="0"/>
                </a:lnTo>
                <a:lnTo>
                  <a:pt x="1028700" y="0"/>
                </a:lnTo>
                <a:lnTo>
                  <a:pt x="4187970" y="0"/>
                </a:lnTo>
                <a:lnTo>
                  <a:pt x="4400550" y="0"/>
                </a:lnTo>
                <a:lnTo>
                  <a:pt x="5262791" y="0"/>
                </a:lnTo>
                <a:lnTo>
                  <a:pt x="5262791" y="478"/>
                </a:lnTo>
                <a:lnTo>
                  <a:pt x="8663110" y="478"/>
                </a:lnTo>
                <a:lnTo>
                  <a:pt x="7676422" y="2130951"/>
                </a:lnTo>
                <a:lnTo>
                  <a:pt x="4400550" y="2130951"/>
                </a:lnTo>
                <a:lnTo>
                  <a:pt x="4187970" y="2130951"/>
                </a:lnTo>
                <a:lnTo>
                  <a:pt x="1028700" y="2130951"/>
                </a:lnTo>
                <a:lnTo>
                  <a:pt x="819150" y="2130951"/>
                </a:lnTo>
                <a:lnTo>
                  <a:pt x="0" y="2130951"/>
                </a:lnTo>
                <a:close/>
              </a:path>
            </a:pathLst>
          </a:custGeom>
          <a:solidFill>
            <a:srgbClr val="45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149276F-EE98-425E-82F3-68C8124D00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8229" y="5753100"/>
            <a:ext cx="1719189" cy="799423"/>
          </a:xfrm>
          <a:prstGeom prst="rect">
            <a:avLst/>
          </a:prstGeom>
        </p:spPr>
      </p:pic>
      <p:sp>
        <p:nvSpPr>
          <p:cNvPr id="12" name="Freeform 18">
            <a:extLst>
              <a:ext uri="{FF2B5EF4-FFF2-40B4-BE49-F238E27FC236}">
                <a16:creationId xmlns:a16="http://schemas.microsoft.com/office/drawing/2014/main" id="{C15229F3-7A2E-4558-98FE-7A5F69409D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683319"/>
            <a:ext cx="6516874" cy="2174681"/>
          </a:xfrm>
          <a:custGeom>
            <a:avLst/>
            <a:gdLst>
              <a:gd name="connsiteX0" fmla="*/ 0 w 6516874"/>
              <a:gd name="connsiteY0" fmla="*/ 0 h 2174681"/>
              <a:gd name="connsiteX1" fmla="*/ 819150 w 6516874"/>
              <a:gd name="connsiteY1" fmla="*/ 0 h 2174681"/>
              <a:gd name="connsiteX2" fmla="*/ 1038225 w 6516874"/>
              <a:gd name="connsiteY2" fmla="*/ 0 h 2174681"/>
              <a:gd name="connsiteX3" fmla="*/ 6516874 w 6516874"/>
              <a:gd name="connsiteY3" fmla="*/ 0 h 2174681"/>
              <a:gd name="connsiteX4" fmla="*/ 5509712 w 6516874"/>
              <a:gd name="connsiteY4" fmla="*/ 2174681 h 2174681"/>
              <a:gd name="connsiteX5" fmla="*/ 1038225 w 6516874"/>
              <a:gd name="connsiteY5" fmla="*/ 2174681 h 2174681"/>
              <a:gd name="connsiteX6" fmla="*/ 947987 w 6516874"/>
              <a:gd name="connsiteY6" fmla="*/ 2174681 h 2174681"/>
              <a:gd name="connsiteX7" fmla="*/ 819150 w 6516874"/>
              <a:gd name="connsiteY7" fmla="*/ 2174681 h 2174681"/>
              <a:gd name="connsiteX8" fmla="*/ 0 w 6516874"/>
              <a:gd name="connsiteY8"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6874" h="2174681">
                <a:moveTo>
                  <a:pt x="0" y="0"/>
                </a:moveTo>
                <a:lnTo>
                  <a:pt x="819150" y="0"/>
                </a:lnTo>
                <a:lnTo>
                  <a:pt x="1038225" y="0"/>
                </a:lnTo>
                <a:lnTo>
                  <a:pt x="6516874" y="0"/>
                </a:lnTo>
                <a:lnTo>
                  <a:pt x="5509712" y="2174681"/>
                </a:lnTo>
                <a:lnTo>
                  <a:pt x="1038225" y="2174681"/>
                </a:lnTo>
                <a:lnTo>
                  <a:pt x="947987" y="2174681"/>
                </a:lnTo>
                <a:lnTo>
                  <a:pt x="819150" y="2174681"/>
                </a:lnTo>
                <a:lnTo>
                  <a:pt x="0" y="2174681"/>
                </a:ln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3" descr="A picture containing clipart&#10;&#10;Description generated with high confidence">
            <a:extLst>
              <a:ext uri="{FF2B5EF4-FFF2-40B4-BE49-F238E27FC236}">
                <a16:creationId xmlns:a16="http://schemas.microsoft.com/office/drawing/2014/main" id="{AFEE2754-5CAA-4C3C-8CFA-D14E387ADD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8831" y="5856357"/>
            <a:ext cx="2359885" cy="696166"/>
          </a:xfrm>
          <a:prstGeom prst="rect">
            <a:avLst/>
          </a:prstGeom>
        </p:spPr>
      </p:pic>
    </p:spTree>
    <p:extLst>
      <p:ext uri="{BB962C8B-B14F-4D97-AF65-F5344CB8AC3E}">
        <p14:creationId xmlns:p14="http://schemas.microsoft.com/office/powerpoint/2010/main" val="725786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id="{94E8BE6E-60A7-4CBD-9754-656A90AC725D}"/>
              </a:ext>
            </a:extLst>
          </p:cNvPr>
          <p:cNvSpPr>
            <a:spLocks noGrp="1"/>
          </p:cNvSpPr>
          <p:nvPr>
            <p:ph type="title"/>
          </p:nvPr>
        </p:nvSpPr>
        <p:spPr>
          <a:xfrm>
            <a:off x="904877" y="2415322"/>
            <a:ext cx="3451730" cy="2399869"/>
          </a:xfrm>
        </p:spPr>
        <p:txBody>
          <a:bodyPr>
            <a:normAutofit/>
          </a:bodyPr>
          <a:lstStyle/>
          <a:p>
            <a:pPr algn="ctr"/>
            <a:r>
              <a:rPr lang="en-US" sz="4000" dirty="0">
                <a:solidFill>
                  <a:srgbClr val="FFFFFF"/>
                </a:solidFill>
              </a:rPr>
              <a:t>Minnesota Parents’ Club Mission</a:t>
            </a:r>
          </a:p>
        </p:txBody>
      </p:sp>
      <p:sp>
        <p:nvSpPr>
          <p:cNvPr id="3" name="Content Placeholder 2">
            <a:extLst>
              <a:ext uri="{FF2B5EF4-FFF2-40B4-BE49-F238E27FC236}">
                <a16:creationId xmlns:a16="http://schemas.microsoft.com/office/drawing/2014/main" id="{E4F1FFDE-6635-4C3C-BB3C-A071E56A7554}"/>
              </a:ext>
            </a:extLst>
          </p:cNvPr>
          <p:cNvSpPr>
            <a:spLocks noGrp="1"/>
          </p:cNvSpPr>
          <p:nvPr>
            <p:ph idx="1"/>
          </p:nvPr>
        </p:nvSpPr>
        <p:spPr>
          <a:xfrm>
            <a:off x="5121879" y="1181513"/>
            <a:ext cx="6281928" cy="5248656"/>
          </a:xfrm>
        </p:spPr>
        <p:txBody>
          <a:bodyPr anchor="ctr">
            <a:normAutofit/>
          </a:bodyPr>
          <a:lstStyle/>
          <a:p>
            <a:pPr marL="0" indent="0">
              <a:buNone/>
            </a:pPr>
            <a:r>
              <a:rPr lang="en-US" sz="2000" dirty="0"/>
              <a:t>The mission of the MN Parents’ club is to promote the well-being of all Minnesota cadets at the Academy and to offer support to their families.  Our club is a vital link in assisting the Air Force Academy to build </a:t>
            </a:r>
            <a:r>
              <a:rPr lang="en-US" sz="2000" b="1" dirty="0"/>
              <a:t>Leaders of Character</a:t>
            </a:r>
            <a:r>
              <a:rPr lang="en-US" sz="2000" dirty="0"/>
              <a:t> for our nation who embody the Air Force core values:  </a:t>
            </a:r>
          </a:p>
          <a:p>
            <a:pPr marL="0" indent="0">
              <a:buNone/>
            </a:pPr>
            <a:r>
              <a:rPr lang="en-US" sz="2000" dirty="0"/>
              <a:t>♦ </a:t>
            </a:r>
            <a:r>
              <a:rPr lang="en-US" sz="2000" b="1" i="1" dirty="0"/>
              <a:t>Societal, Professional, and Individual Responsibilities </a:t>
            </a:r>
            <a:br>
              <a:rPr lang="en-US" sz="2000" dirty="0"/>
            </a:br>
            <a:r>
              <a:rPr lang="en-US" sz="2000" dirty="0"/>
              <a:t>♦ </a:t>
            </a:r>
            <a:r>
              <a:rPr lang="en-US" sz="2000" b="1" i="1" dirty="0"/>
              <a:t>Ethical Reasoning and Action </a:t>
            </a:r>
            <a:br>
              <a:rPr lang="en-US" sz="2000" dirty="0"/>
            </a:br>
            <a:r>
              <a:rPr lang="en-US" sz="2000" dirty="0"/>
              <a:t>♦ </a:t>
            </a:r>
            <a:r>
              <a:rPr lang="en-US" sz="2000" b="1" i="1" dirty="0"/>
              <a:t>Respect for Human Dignity </a:t>
            </a:r>
            <a:br>
              <a:rPr lang="en-US" sz="2000" dirty="0"/>
            </a:br>
            <a:r>
              <a:rPr lang="en-US" sz="2000" dirty="0"/>
              <a:t>♦ </a:t>
            </a:r>
            <a:r>
              <a:rPr lang="en-US" sz="2000" b="1" i="1" dirty="0"/>
              <a:t>Service to the Nation </a:t>
            </a:r>
            <a:br>
              <a:rPr lang="en-US" sz="2000" dirty="0"/>
            </a:br>
            <a:r>
              <a:rPr lang="en-US" sz="2000" dirty="0"/>
              <a:t>♦ </a:t>
            </a:r>
            <a:r>
              <a:rPr lang="en-US" sz="2000" b="1" i="1" dirty="0"/>
              <a:t>Lifelong Development and Contributions </a:t>
            </a:r>
            <a:br>
              <a:rPr lang="en-US" sz="2000" dirty="0"/>
            </a:br>
            <a:r>
              <a:rPr lang="en-US" sz="2000" dirty="0"/>
              <a:t>♦ </a:t>
            </a:r>
            <a:r>
              <a:rPr lang="en-US" sz="2000" b="1" i="1" dirty="0"/>
              <a:t>Intercultural Competence and Involvement </a:t>
            </a:r>
            <a:endParaRPr lang="en-US" sz="2000" dirty="0"/>
          </a:p>
          <a:p>
            <a:pPr marL="0" indent="0">
              <a:buNone/>
            </a:pPr>
            <a:r>
              <a:rPr lang="en-US" sz="3200" dirty="0"/>
              <a:t> </a:t>
            </a:r>
          </a:p>
          <a:p>
            <a:endParaRPr lang="en-US" sz="2400" dirty="0"/>
          </a:p>
        </p:txBody>
      </p:sp>
      <p:pic>
        <p:nvPicPr>
          <p:cNvPr id="7" name="Picture 6">
            <a:extLst>
              <a:ext uri="{FF2B5EF4-FFF2-40B4-BE49-F238E27FC236}">
                <a16:creationId xmlns:a16="http://schemas.microsoft.com/office/drawing/2014/main" id="{61282845-5E10-49A7-AC7D-A2ED9AF294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5913" y="5403851"/>
            <a:ext cx="2324100" cy="1079500"/>
          </a:xfrm>
          <a:prstGeom prst="rect">
            <a:avLst/>
          </a:prstGeom>
        </p:spPr>
      </p:pic>
    </p:spTree>
    <p:extLst>
      <p:ext uri="{BB962C8B-B14F-4D97-AF65-F5344CB8AC3E}">
        <p14:creationId xmlns:p14="http://schemas.microsoft.com/office/powerpoint/2010/main" val="940412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id="{803B0826-84FC-4244-AC36-5F3FF5B9055D}"/>
              </a:ext>
            </a:extLst>
          </p:cNvPr>
          <p:cNvSpPr>
            <a:spLocks noGrp="1"/>
          </p:cNvSpPr>
          <p:nvPr>
            <p:ph type="title"/>
          </p:nvPr>
        </p:nvSpPr>
        <p:spPr>
          <a:xfrm>
            <a:off x="904877" y="2415322"/>
            <a:ext cx="3451730" cy="2399869"/>
          </a:xfrm>
        </p:spPr>
        <p:txBody>
          <a:bodyPr>
            <a:normAutofit/>
          </a:bodyPr>
          <a:lstStyle/>
          <a:p>
            <a:pPr algn="ctr"/>
            <a:r>
              <a:rPr lang="en-US" sz="4000">
                <a:solidFill>
                  <a:srgbClr val="FFFFFF"/>
                </a:solidFill>
              </a:rPr>
              <a:t>AOG Chapter Mission</a:t>
            </a:r>
          </a:p>
        </p:txBody>
      </p:sp>
      <p:sp>
        <p:nvSpPr>
          <p:cNvPr id="3" name="Content Placeholder 2">
            <a:extLst>
              <a:ext uri="{FF2B5EF4-FFF2-40B4-BE49-F238E27FC236}">
                <a16:creationId xmlns:a16="http://schemas.microsoft.com/office/drawing/2014/main" id="{FC025E76-79CC-4A39-B9CA-788EA8A566E4}"/>
              </a:ext>
            </a:extLst>
          </p:cNvPr>
          <p:cNvSpPr>
            <a:spLocks noGrp="1"/>
          </p:cNvSpPr>
          <p:nvPr>
            <p:ph idx="1"/>
          </p:nvPr>
        </p:nvSpPr>
        <p:spPr>
          <a:xfrm>
            <a:off x="5120640" y="804672"/>
            <a:ext cx="6281928" cy="5248656"/>
          </a:xfrm>
        </p:spPr>
        <p:txBody>
          <a:bodyPr anchor="ctr">
            <a:normAutofit/>
          </a:bodyPr>
          <a:lstStyle/>
          <a:p>
            <a:pPr marL="0" indent="0" algn="ctr">
              <a:buNone/>
            </a:pPr>
            <a:r>
              <a:rPr lang="en-US" sz="2400" dirty="0"/>
              <a:t>The Twin Cities Area Chapter mission is to serve and support the United States of America, the United States Air Force, the United States Air Force Academy, the United States Military, and the graduate community by creating a business network, a support network and a social network that fosters the ideals of an enduring commitment to integrity, excellence and service to our country.</a:t>
            </a:r>
          </a:p>
          <a:p>
            <a:endParaRPr lang="en-US" sz="2400" dirty="0"/>
          </a:p>
        </p:txBody>
      </p:sp>
      <p:pic>
        <p:nvPicPr>
          <p:cNvPr id="7" name="Picture 6" descr="A picture containing clipart&#10;&#10;Description generated with high confidence">
            <a:extLst>
              <a:ext uri="{FF2B5EF4-FFF2-40B4-BE49-F238E27FC236}">
                <a16:creationId xmlns:a16="http://schemas.microsoft.com/office/drawing/2014/main" id="{A1A5CD3F-11FD-4DEE-A3AD-9254984269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5546" y="5270501"/>
            <a:ext cx="3889248" cy="1143000"/>
          </a:xfrm>
          <a:prstGeom prst="rect">
            <a:avLst/>
          </a:prstGeom>
        </p:spPr>
      </p:pic>
    </p:spTree>
    <p:extLst>
      <p:ext uri="{BB962C8B-B14F-4D97-AF65-F5344CB8AC3E}">
        <p14:creationId xmlns:p14="http://schemas.microsoft.com/office/powerpoint/2010/main" val="3593863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3703E-0DFE-4607-A9BA-FC348BB0ED82}"/>
              </a:ext>
            </a:extLst>
          </p:cNvPr>
          <p:cNvSpPr>
            <a:spLocks noGrp="1"/>
          </p:cNvSpPr>
          <p:nvPr>
            <p:ph type="title"/>
          </p:nvPr>
        </p:nvSpPr>
        <p:spPr>
          <a:xfrm>
            <a:off x="291244" y="2180793"/>
            <a:ext cx="6413500" cy="2174681"/>
          </a:xfrm>
        </p:spPr>
        <p:txBody>
          <a:bodyPr vert="horz" lIns="91440" tIns="45720" rIns="91440" bIns="45720" rtlCol="0" anchor="b">
            <a:normAutofit/>
          </a:bodyPr>
          <a:lstStyle/>
          <a:p>
            <a:pPr>
              <a:lnSpc>
                <a:spcPct val="100000"/>
              </a:lnSpc>
            </a:pPr>
            <a:r>
              <a:rPr lang="en-US" sz="5400" dirty="0"/>
              <a:t>Mission Crossover</a:t>
            </a:r>
            <a:br>
              <a:rPr lang="en-US" sz="5400" dirty="0"/>
            </a:br>
            <a:r>
              <a:rPr lang="en-US" sz="6000" b="1" dirty="0"/>
              <a:t>The Academy Itself</a:t>
            </a:r>
            <a:endParaRPr lang="en-US" sz="6000" dirty="0"/>
          </a:p>
        </p:txBody>
      </p:sp>
      <p:sp>
        <p:nvSpPr>
          <p:cNvPr id="10" name="Freeform 17">
            <a:extLst>
              <a:ext uri="{FF2B5EF4-FFF2-40B4-BE49-F238E27FC236}">
                <a16:creationId xmlns:a16="http://schemas.microsoft.com/office/drawing/2014/main" id="{41F18803-BE79-4916-AE6B-5DE238B36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663110" cy="2130951"/>
          </a:xfrm>
          <a:custGeom>
            <a:avLst/>
            <a:gdLst>
              <a:gd name="connsiteX0" fmla="*/ 0 w 8663110"/>
              <a:gd name="connsiteY0" fmla="*/ 0 h 2130951"/>
              <a:gd name="connsiteX1" fmla="*/ 819150 w 8663110"/>
              <a:gd name="connsiteY1" fmla="*/ 0 h 2130951"/>
              <a:gd name="connsiteX2" fmla="*/ 1028700 w 8663110"/>
              <a:gd name="connsiteY2" fmla="*/ 0 h 2130951"/>
              <a:gd name="connsiteX3" fmla="*/ 4187970 w 8663110"/>
              <a:gd name="connsiteY3" fmla="*/ 0 h 2130951"/>
              <a:gd name="connsiteX4" fmla="*/ 4400550 w 8663110"/>
              <a:gd name="connsiteY4" fmla="*/ 0 h 2130951"/>
              <a:gd name="connsiteX5" fmla="*/ 5262791 w 8663110"/>
              <a:gd name="connsiteY5" fmla="*/ 0 h 2130951"/>
              <a:gd name="connsiteX6" fmla="*/ 5262791 w 8663110"/>
              <a:gd name="connsiteY6" fmla="*/ 478 h 2130951"/>
              <a:gd name="connsiteX7" fmla="*/ 8663110 w 8663110"/>
              <a:gd name="connsiteY7" fmla="*/ 478 h 2130951"/>
              <a:gd name="connsiteX8" fmla="*/ 7676422 w 8663110"/>
              <a:gd name="connsiteY8" fmla="*/ 2130951 h 2130951"/>
              <a:gd name="connsiteX9" fmla="*/ 4400550 w 8663110"/>
              <a:gd name="connsiteY9" fmla="*/ 2130951 h 2130951"/>
              <a:gd name="connsiteX10" fmla="*/ 4187970 w 8663110"/>
              <a:gd name="connsiteY10" fmla="*/ 2130951 h 2130951"/>
              <a:gd name="connsiteX11" fmla="*/ 1028700 w 8663110"/>
              <a:gd name="connsiteY11" fmla="*/ 2130951 h 2130951"/>
              <a:gd name="connsiteX12" fmla="*/ 819150 w 8663110"/>
              <a:gd name="connsiteY12" fmla="*/ 2130951 h 2130951"/>
              <a:gd name="connsiteX13" fmla="*/ 0 w 8663110"/>
              <a:gd name="connsiteY13"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63110" h="2130951">
                <a:moveTo>
                  <a:pt x="0" y="0"/>
                </a:moveTo>
                <a:lnTo>
                  <a:pt x="819150" y="0"/>
                </a:lnTo>
                <a:lnTo>
                  <a:pt x="1028700" y="0"/>
                </a:lnTo>
                <a:lnTo>
                  <a:pt x="4187970" y="0"/>
                </a:lnTo>
                <a:lnTo>
                  <a:pt x="4400550" y="0"/>
                </a:lnTo>
                <a:lnTo>
                  <a:pt x="5262791" y="0"/>
                </a:lnTo>
                <a:lnTo>
                  <a:pt x="5262791" y="478"/>
                </a:lnTo>
                <a:lnTo>
                  <a:pt x="8663110" y="478"/>
                </a:lnTo>
                <a:lnTo>
                  <a:pt x="7676422" y="2130951"/>
                </a:lnTo>
                <a:lnTo>
                  <a:pt x="4400550" y="2130951"/>
                </a:lnTo>
                <a:lnTo>
                  <a:pt x="4187970" y="2130951"/>
                </a:lnTo>
                <a:lnTo>
                  <a:pt x="1028700" y="2130951"/>
                </a:lnTo>
                <a:lnTo>
                  <a:pt x="819150" y="2130951"/>
                </a:lnTo>
                <a:lnTo>
                  <a:pt x="0" y="2130951"/>
                </a:lnTo>
                <a:close/>
              </a:path>
            </a:pathLst>
          </a:custGeom>
          <a:solidFill>
            <a:srgbClr val="45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657FCCE-F497-4A8E-9425-5527D9CDF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9042" y="5911364"/>
            <a:ext cx="1639691" cy="762456"/>
          </a:xfrm>
          <a:prstGeom prst="rect">
            <a:avLst/>
          </a:prstGeom>
        </p:spPr>
      </p:pic>
      <p:sp>
        <p:nvSpPr>
          <p:cNvPr id="12" name="Freeform 18">
            <a:extLst>
              <a:ext uri="{FF2B5EF4-FFF2-40B4-BE49-F238E27FC236}">
                <a16:creationId xmlns:a16="http://schemas.microsoft.com/office/drawing/2014/main" id="{C15229F3-7A2E-4558-98FE-7A5F69409D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683319"/>
            <a:ext cx="6516874" cy="2174681"/>
          </a:xfrm>
          <a:custGeom>
            <a:avLst/>
            <a:gdLst>
              <a:gd name="connsiteX0" fmla="*/ 0 w 6516874"/>
              <a:gd name="connsiteY0" fmla="*/ 0 h 2174681"/>
              <a:gd name="connsiteX1" fmla="*/ 819150 w 6516874"/>
              <a:gd name="connsiteY1" fmla="*/ 0 h 2174681"/>
              <a:gd name="connsiteX2" fmla="*/ 1038225 w 6516874"/>
              <a:gd name="connsiteY2" fmla="*/ 0 h 2174681"/>
              <a:gd name="connsiteX3" fmla="*/ 6516874 w 6516874"/>
              <a:gd name="connsiteY3" fmla="*/ 0 h 2174681"/>
              <a:gd name="connsiteX4" fmla="*/ 5509712 w 6516874"/>
              <a:gd name="connsiteY4" fmla="*/ 2174681 h 2174681"/>
              <a:gd name="connsiteX5" fmla="*/ 1038225 w 6516874"/>
              <a:gd name="connsiteY5" fmla="*/ 2174681 h 2174681"/>
              <a:gd name="connsiteX6" fmla="*/ 947987 w 6516874"/>
              <a:gd name="connsiteY6" fmla="*/ 2174681 h 2174681"/>
              <a:gd name="connsiteX7" fmla="*/ 819150 w 6516874"/>
              <a:gd name="connsiteY7" fmla="*/ 2174681 h 2174681"/>
              <a:gd name="connsiteX8" fmla="*/ 0 w 6516874"/>
              <a:gd name="connsiteY8"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6874" h="2174681">
                <a:moveTo>
                  <a:pt x="0" y="0"/>
                </a:moveTo>
                <a:lnTo>
                  <a:pt x="819150" y="0"/>
                </a:lnTo>
                <a:lnTo>
                  <a:pt x="1038225" y="0"/>
                </a:lnTo>
                <a:lnTo>
                  <a:pt x="6516874" y="0"/>
                </a:lnTo>
                <a:lnTo>
                  <a:pt x="5509712" y="2174681"/>
                </a:lnTo>
                <a:lnTo>
                  <a:pt x="1038225" y="2174681"/>
                </a:lnTo>
                <a:lnTo>
                  <a:pt x="947987" y="2174681"/>
                </a:lnTo>
                <a:lnTo>
                  <a:pt x="819150" y="2174681"/>
                </a:lnTo>
                <a:lnTo>
                  <a:pt x="0" y="2174681"/>
                </a:ln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Content Placeholder 3" descr="A picture containing clipart&#10;&#10;Description generated with high confidence">
            <a:extLst>
              <a:ext uri="{FF2B5EF4-FFF2-40B4-BE49-F238E27FC236}">
                <a16:creationId xmlns:a16="http://schemas.microsoft.com/office/drawing/2014/main" id="{0099C53C-EE1A-490F-A41C-B088220C2C3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440214" y="5911364"/>
            <a:ext cx="2584599" cy="762456"/>
          </a:xfrm>
          <a:prstGeom prst="rect">
            <a:avLst/>
          </a:prstGeom>
        </p:spPr>
      </p:pic>
    </p:spTree>
    <p:extLst>
      <p:ext uri="{BB962C8B-B14F-4D97-AF65-F5344CB8AC3E}">
        <p14:creationId xmlns:p14="http://schemas.microsoft.com/office/powerpoint/2010/main" val="1352608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440237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DDCC8266-AD4C-46E0-BA22-09A7AD2E8ADE}"/>
              </a:ext>
            </a:extLst>
          </p:cNvPr>
          <p:cNvSpPr>
            <a:spLocks noGrp="1"/>
          </p:cNvSpPr>
          <p:nvPr>
            <p:ph type="title"/>
          </p:nvPr>
        </p:nvSpPr>
        <p:spPr>
          <a:xfrm>
            <a:off x="774700" y="762000"/>
            <a:ext cx="3759200" cy="3340100"/>
          </a:xfrm>
        </p:spPr>
        <p:txBody>
          <a:bodyPr>
            <a:normAutofit/>
          </a:bodyPr>
          <a:lstStyle/>
          <a:p>
            <a:pPr algn="ctr"/>
            <a:r>
              <a:rPr lang="en-US" b="1" dirty="0">
                <a:solidFill>
                  <a:srgbClr val="FFFFFF"/>
                </a:solidFill>
              </a:rPr>
              <a:t>Parents’ Club Activities</a:t>
            </a:r>
          </a:p>
        </p:txBody>
      </p:sp>
      <p:sp>
        <p:nvSpPr>
          <p:cNvPr id="11" name="Rectangle 10">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9" y="450221"/>
            <a:ext cx="2115455" cy="1898903"/>
          </a:xfrm>
          <a:prstGeom prst="rect">
            <a:avLst/>
          </a:prstGeom>
          <a:solidFill>
            <a:srgbClr val="6387B6"/>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4" name="Picture 3">
            <a:extLst>
              <a:ext uri="{FF2B5EF4-FFF2-40B4-BE49-F238E27FC236}">
                <a16:creationId xmlns:a16="http://schemas.microsoft.com/office/drawing/2014/main" id="{E4FC6B6F-7E8F-49A2-8A7E-D2E5910A41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8948" y="2502048"/>
            <a:ext cx="2107497" cy="979985"/>
          </a:xfrm>
          <a:prstGeom prst="rect">
            <a:avLst/>
          </a:prstGeom>
        </p:spPr>
      </p:pic>
      <p:sp>
        <p:nvSpPr>
          <p:cNvPr id="13" name="Rectangle 12">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21269"/>
            <a:ext cx="6697525" cy="1877811"/>
          </a:xfrm>
          <a:prstGeom prst="rect">
            <a:avLst/>
          </a:prstGeom>
          <a:solidFill>
            <a:srgbClr val="45556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ectangle 1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1418" y="450221"/>
            <a:ext cx="4421661"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3" name="Content Placeholder 2">
            <a:extLst>
              <a:ext uri="{FF2B5EF4-FFF2-40B4-BE49-F238E27FC236}">
                <a16:creationId xmlns:a16="http://schemas.microsoft.com/office/drawing/2014/main" id="{486E04E4-6B6C-4DBB-96C7-6A381B399618}"/>
              </a:ext>
            </a:extLst>
          </p:cNvPr>
          <p:cNvSpPr>
            <a:spLocks noGrp="1"/>
          </p:cNvSpPr>
          <p:nvPr>
            <p:ph idx="1"/>
          </p:nvPr>
        </p:nvSpPr>
        <p:spPr>
          <a:xfrm>
            <a:off x="7658103" y="795548"/>
            <a:ext cx="3759198" cy="5275603"/>
          </a:xfrm>
        </p:spPr>
        <p:txBody>
          <a:bodyPr anchor="ctr">
            <a:normAutofit/>
          </a:bodyPr>
          <a:lstStyle/>
          <a:p>
            <a:r>
              <a:rPr lang="en-US" sz="2000" dirty="0"/>
              <a:t>Monthly meeting</a:t>
            </a:r>
          </a:p>
          <a:p>
            <a:r>
              <a:rPr lang="en-US" sz="2000" dirty="0"/>
              <a:t>Joint Founders Day/Appointee Banquet</a:t>
            </a:r>
          </a:p>
          <a:p>
            <a:r>
              <a:rPr lang="en-US" sz="2000" dirty="0"/>
              <a:t>New Appointee Orientation</a:t>
            </a:r>
          </a:p>
          <a:p>
            <a:r>
              <a:rPr lang="en-US" sz="2000" dirty="0"/>
              <a:t>Summer Picnic</a:t>
            </a:r>
          </a:p>
          <a:p>
            <a:r>
              <a:rPr lang="en-US" sz="2000" dirty="0"/>
              <a:t>All Academy Ball</a:t>
            </a:r>
          </a:p>
          <a:p>
            <a:r>
              <a:rPr lang="en-US" sz="2000" dirty="0"/>
              <a:t>Holiday Cookie Packing for Cadets</a:t>
            </a:r>
          </a:p>
          <a:p>
            <a:r>
              <a:rPr lang="en-US" sz="2000" dirty="0"/>
              <a:t>MN Night at USAFA</a:t>
            </a:r>
          </a:p>
          <a:p>
            <a:r>
              <a:rPr lang="en-US" sz="2000" dirty="0"/>
              <a:t>Parent's Night Out Monthly Gathering</a:t>
            </a:r>
          </a:p>
          <a:p>
            <a:r>
              <a:rPr lang="en-US" sz="2000" dirty="0"/>
              <a:t>Supporting USAFA teams competing in Minnesota</a:t>
            </a:r>
            <a:endParaRPr lang="en-US" sz="2000" i="1" dirty="0"/>
          </a:p>
        </p:txBody>
      </p:sp>
      <p:sp>
        <p:nvSpPr>
          <p:cNvPr id="5" name="Rectangle 4"/>
          <p:cNvSpPr/>
          <p:nvPr/>
        </p:nvSpPr>
        <p:spPr>
          <a:xfrm>
            <a:off x="5048949" y="3657600"/>
            <a:ext cx="2107497" cy="7107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5995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440237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6E526ED-AB41-4264-8C12-FE95A282891F}"/>
              </a:ext>
            </a:extLst>
          </p:cNvPr>
          <p:cNvSpPr>
            <a:spLocks noGrp="1"/>
          </p:cNvSpPr>
          <p:nvPr>
            <p:ph type="title"/>
          </p:nvPr>
        </p:nvSpPr>
        <p:spPr>
          <a:xfrm>
            <a:off x="788466" y="780655"/>
            <a:ext cx="3751662" cy="3261168"/>
          </a:xfrm>
        </p:spPr>
        <p:txBody>
          <a:bodyPr>
            <a:normAutofit/>
          </a:bodyPr>
          <a:lstStyle/>
          <a:p>
            <a:pPr algn="ctr"/>
            <a:r>
              <a:rPr lang="en-US" b="1" dirty="0">
                <a:solidFill>
                  <a:srgbClr val="FFFFFF"/>
                </a:solidFill>
              </a:rPr>
              <a:t>AOG Chapter Activities</a:t>
            </a:r>
          </a:p>
        </p:txBody>
      </p:sp>
      <p:sp>
        <p:nvSpPr>
          <p:cNvPr id="16" name="Rectangle 10">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8376" y="458922"/>
            <a:ext cx="2138070" cy="1877811"/>
          </a:xfrm>
          <a:prstGeom prst="rect">
            <a:avLst/>
          </a:prstGeom>
          <a:solidFill>
            <a:srgbClr val="27589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8377" y="2469002"/>
            <a:ext cx="2146028" cy="1898903"/>
          </a:xfrm>
          <a:prstGeom prst="rect">
            <a:avLst/>
          </a:prstGeom>
          <a:solidFill>
            <a:srgbClr val="015FCA"/>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descr="A picture containing clipart&#10;&#10;Description generated with high confidence">
            <a:extLst>
              <a:ext uri="{FF2B5EF4-FFF2-40B4-BE49-F238E27FC236}">
                <a16:creationId xmlns:a16="http://schemas.microsoft.com/office/drawing/2014/main" id="{810E5DA2-CDD3-4CCB-B9AF-86B0126A3F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058" y="4512569"/>
            <a:ext cx="6694387" cy="1886509"/>
          </a:xfrm>
          <a:prstGeom prst="rect">
            <a:avLst/>
          </a:prstGeom>
        </p:spPr>
      </p:pic>
      <p:sp>
        <p:nvSpPr>
          <p:cNvPr id="15" name="Rectangle 14">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1418" y="450221"/>
            <a:ext cx="4421661"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lumMod val="85000"/>
                </a:prstClr>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407472F-E339-4D51-B19D-3BC579A13FFB}"/>
              </a:ext>
            </a:extLst>
          </p:cNvPr>
          <p:cNvSpPr>
            <a:spLocks noGrp="1"/>
          </p:cNvSpPr>
          <p:nvPr>
            <p:ph idx="1"/>
          </p:nvPr>
        </p:nvSpPr>
        <p:spPr>
          <a:xfrm>
            <a:off x="7761639" y="900442"/>
            <a:ext cx="3831354" cy="5048417"/>
          </a:xfrm>
        </p:spPr>
        <p:txBody>
          <a:bodyPr anchor="ctr">
            <a:normAutofit fontScale="85000" lnSpcReduction="20000"/>
          </a:bodyPr>
          <a:lstStyle/>
          <a:p>
            <a:r>
              <a:rPr lang="en-US" sz="3200" dirty="0"/>
              <a:t>Monthly meetings</a:t>
            </a:r>
          </a:p>
          <a:p>
            <a:r>
              <a:rPr lang="en-US" sz="3200" dirty="0"/>
              <a:t>Athletic watch events</a:t>
            </a:r>
          </a:p>
          <a:p>
            <a:r>
              <a:rPr lang="en-US" sz="3200" dirty="0"/>
              <a:t>Dinners</a:t>
            </a:r>
          </a:p>
          <a:p>
            <a:r>
              <a:rPr lang="en-US" sz="3200" dirty="0"/>
              <a:t>Joint Founders Day Dinner/Appointee Banquet</a:t>
            </a:r>
          </a:p>
          <a:p>
            <a:r>
              <a:rPr lang="en-US" sz="3200" dirty="0"/>
              <a:t>Support of USAFA ALOs</a:t>
            </a:r>
          </a:p>
          <a:p>
            <a:r>
              <a:rPr lang="en-US" sz="3200" dirty="0"/>
              <a:t>Support USAFA sports teams when competing in the area.</a:t>
            </a:r>
          </a:p>
          <a:p>
            <a:r>
              <a:rPr lang="en-US" sz="3200" dirty="0"/>
              <a:t>Support congressional interviews for candidates</a:t>
            </a:r>
          </a:p>
          <a:p>
            <a:endParaRPr lang="en-US" sz="2400" dirty="0"/>
          </a:p>
        </p:txBody>
      </p:sp>
    </p:spTree>
    <p:extLst>
      <p:ext uri="{BB962C8B-B14F-4D97-AF65-F5344CB8AC3E}">
        <p14:creationId xmlns:p14="http://schemas.microsoft.com/office/powerpoint/2010/main" val="1578335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707A5-9E39-4316-B5F1-E6985491177D}"/>
              </a:ext>
            </a:extLst>
          </p:cNvPr>
          <p:cNvSpPr>
            <a:spLocks noGrp="1"/>
          </p:cNvSpPr>
          <p:nvPr>
            <p:ph type="title"/>
          </p:nvPr>
        </p:nvSpPr>
        <p:spPr>
          <a:solidFill>
            <a:schemeClr val="tx1">
              <a:lumMod val="95000"/>
              <a:lumOff val="5000"/>
            </a:schemeClr>
          </a:solidFill>
        </p:spPr>
        <p:txBody>
          <a:bodyPr>
            <a:normAutofit/>
          </a:bodyPr>
          <a:lstStyle/>
          <a:p>
            <a:pPr algn="ctr"/>
            <a:r>
              <a:rPr lang="en-US" sz="5400" b="1" dirty="0">
                <a:solidFill>
                  <a:schemeClr val="bg1">
                    <a:lumMod val="95000"/>
                  </a:schemeClr>
                </a:solidFill>
              </a:rPr>
              <a:t>Joint Activities</a:t>
            </a:r>
          </a:p>
        </p:txBody>
      </p:sp>
      <p:sp>
        <p:nvSpPr>
          <p:cNvPr id="6" name="Content Placeholder 5">
            <a:extLst>
              <a:ext uri="{FF2B5EF4-FFF2-40B4-BE49-F238E27FC236}">
                <a16:creationId xmlns:a16="http://schemas.microsoft.com/office/drawing/2014/main" id="{15BE4C4A-466D-450C-A737-DFB9897C3D90}"/>
              </a:ext>
            </a:extLst>
          </p:cNvPr>
          <p:cNvSpPr>
            <a:spLocks noGrp="1"/>
          </p:cNvSpPr>
          <p:nvPr>
            <p:ph sz="quarter" idx="4"/>
          </p:nvPr>
        </p:nvSpPr>
        <p:spPr>
          <a:xfrm>
            <a:off x="839788" y="1977689"/>
            <a:ext cx="7455610" cy="3684588"/>
          </a:xfrm>
        </p:spPr>
        <p:txBody>
          <a:bodyPr>
            <a:normAutofit/>
          </a:bodyPr>
          <a:lstStyle/>
          <a:p>
            <a:r>
              <a:rPr lang="en-US" dirty="0"/>
              <a:t>Founders Day/Appointee Banquet</a:t>
            </a:r>
            <a:endParaRPr lang="en-US" sz="1200" dirty="0"/>
          </a:p>
          <a:p>
            <a:r>
              <a:rPr lang="en-US" dirty="0"/>
              <a:t>Summer Picnic</a:t>
            </a:r>
            <a:endParaRPr lang="en-US" sz="1200" dirty="0"/>
          </a:p>
          <a:p>
            <a:r>
              <a:rPr lang="en-US" dirty="0"/>
              <a:t>MN Night at the Academy</a:t>
            </a:r>
            <a:endParaRPr lang="en-US" sz="1600" dirty="0"/>
          </a:p>
          <a:p>
            <a:r>
              <a:rPr lang="en-US" dirty="0"/>
              <a:t>Athletic Watch Events</a:t>
            </a:r>
            <a:endParaRPr lang="en-US" sz="1600" dirty="0"/>
          </a:p>
          <a:p>
            <a:r>
              <a:rPr lang="en-US" dirty="0"/>
              <a:t>Support the USAFA ALO's</a:t>
            </a:r>
            <a:endParaRPr lang="en-US" sz="1600" dirty="0"/>
          </a:p>
          <a:p>
            <a:r>
              <a:rPr lang="en-US" dirty="0"/>
              <a:t>Support USAFA teams competing in the area </a:t>
            </a:r>
            <a:endParaRPr lang="en-US" sz="1600" dirty="0"/>
          </a:p>
          <a:p>
            <a:endParaRPr lang="en-US" dirty="0"/>
          </a:p>
        </p:txBody>
      </p:sp>
      <p:pic>
        <p:nvPicPr>
          <p:cNvPr id="11" name="Picture 10" descr="A picture containing clipart&#10;&#10;Description generated with very high confidence">
            <a:extLst>
              <a:ext uri="{FF2B5EF4-FFF2-40B4-BE49-F238E27FC236}">
                <a16:creationId xmlns:a16="http://schemas.microsoft.com/office/drawing/2014/main" id="{81B34FE6-0093-4BAA-9597-204C1CE565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8305" y="5411115"/>
            <a:ext cx="3838575" cy="1076325"/>
          </a:xfrm>
          <a:prstGeom prst="rect">
            <a:avLst/>
          </a:prstGeom>
        </p:spPr>
      </p:pic>
      <p:pic>
        <p:nvPicPr>
          <p:cNvPr id="17" name="Picture 16">
            <a:extLst>
              <a:ext uri="{FF2B5EF4-FFF2-40B4-BE49-F238E27FC236}">
                <a16:creationId xmlns:a16="http://schemas.microsoft.com/office/drawing/2014/main" id="{05220EB2-6035-4C39-952F-E050F03433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5539" y="5407940"/>
            <a:ext cx="2324100" cy="1079500"/>
          </a:xfrm>
          <a:prstGeom prst="rect">
            <a:avLst/>
          </a:prstGeom>
        </p:spPr>
      </p:pic>
    </p:spTree>
    <p:extLst>
      <p:ext uri="{BB962C8B-B14F-4D97-AF65-F5344CB8AC3E}">
        <p14:creationId xmlns:p14="http://schemas.microsoft.com/office/powerpoint/2010/main" val="4220152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3703E-0DFE-4607-A9BA-FC348BB0ED82}"/>
              </a:ext>
            </a:extLst>
          </p:cNvPr>
          <p:cNvSpPr>
            <a:spLocks noGrp="1"/>
          </p:cNvSpPr>
          <p:nvPr>
            <p:ph type="title"/>
          </p:nvPr>
        </p:nvSpPr>
        <p:spPr>
          <a:xfrm>
            <a:off x="-1" y="2733910"/>
            <a:ext cx="7405352" cy="1337649"/>
          </a:xfrm>
        </p:spPr>
        <p:txBody>
          <a:bodyPr vert="horz" lIns="91440" tIns="45720" rIns="91440" bIns="45720" rtlCol="0" anchor="b">
            <a:normAutofit fontScale="90000"/>
          </a:bodyPr>
          <a:lstStyle/>
          <a:p>
            <a:pPr algn="ctr"/>
            <a:r>
              <a:rPr lang="en-US" sz="5400" b="1" dirty="0"/>
              <a:t>Support from National AOG to MN Parents’ Club</a:t>
            </a:r>
            <a:endParaRPr lang="en-US" sz="6000" b="1" dirty="0"/>
          </a:p>
        </p:txBody>
      </p:sp>
      <p:sp>
        <p:nvSpPr>
          <p:cNvPr id="10" name="Freeform 17">
            <a:extLst>
              <a:ext uri="{FF2B5EF4-FFF2-40B4-BE49-F238E27FC236}">
                <a16:creationId xmlns:a16="http://schemas.microsoft.com/office/drawing/2014/main" id="{41F18803-BE79-4916-AE6B-5DE238B36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663110" cy="2130951"/>
          </a:xfrm>
          <a:custGeom>
            <a:avLst/>
            <a:gdLst>
              <a:gd name="connsiteX0" fmla="*/ 0 w 8663110"/>
              <a:gd name="connsiteY0" fmla="*/ 0 h 2130951"/>
              <a:gd name="connsiteX1" fmla="*/ 819150 w 8663110"/>
              <a:gd name="connsiteY1" fmla="*/ 0 h 2130951"/>
              <a:gd name="connsiteX2" fmla="*/ 1028700 w 8663110"/>
              <a:gd name="connsiteY2" fmla="*/ 0 h 2130951"/>
              <a:gd name="connsiteX3" fmla="*/ 4187970 w 8663110"/>
              <a:gd name="connsiteY3" fmla="*/ 0 h 2130951"/>
              <a:gd name="connsiteX4" fmla="*/ 4400550 w 8663110"/>
              <a:gd name="connsiteY4" fmla="*/ 0 h 2130951"/>
              <a:gd name="connsiteX5" fmla="*/ 5262791 w 8663110"/>
              <a:gd name="connsiteY5" fmla="*/ 0 h 2130951"/>
              <a:gd name="connsiteX6" fmla="*/ 5262791 w 8663110"/>
              <a:gd name="connsiteY6" fmla="*/ 478 h 2130951"/>
              <a:gd name="connsiteX7" fmla="*/ 8663110 w 8663110"/>
              <a:gd name="connsiteY7" fmla="*/ 478 h 2130951"/>
              <a:gd name="connsiteX8" fmla="*/ 7676422 w 8663110"/>
              <a:gd name="connsiteY8" fmla="*/ 2130951 h 2130951"/>
              <a:gd name="connsiteX9" fmla="*/ 4400550 w 8663110"/>
              <a:gd name="connsiteY9" fmla="*/ 2130951 h 2130951"/>
              <a:gd name="connsiteX10" fmla="*/ 4187970 w 8663110"/>
              <a:gd name="connsiteY10" fmla="*/ 2130951 h 2130951"/>
              <a:gd name="connsiteX11" fmla="*/ 1028700 w 8663110"/>
              <a:gd name="connsiteY11" fmla="*/ 2130951 h 2130951"/>
              <a:gd name="connsiteX12" fmla="*/ 819150 w 8663110"/>
              <a:gd name="connsiteY12" fmla="*/ 2130951 h 2130951"/>
              <a:gd name="connsiteX13" fmla="*/ 0 w 8663110"/>
              <a:gd name="connsiteY13"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63110" h="2130951">
                <a:moveTo>
                  <a:pt x="0" y="0"/>
                </a:moveTo>
                <a:lnTo>
                  <a:pt x="819150" y="0"/>
                </a:lnTo>
                <a:lnTo>
                  <a:pt x="1028700" y="0"/>
                </a:lnTo>
                <a:lnTo>
                  <a:pt x="4187970" y="0"/>
                </a:lnTo>
                <a:lnTo>
                  <a:pt x="4400550" y="0"/>
                </a:lnTo>
                <a:lnTo>
                  <a:pt x="5262791" y="0"/>
                </a:lnTo>
                <a:lnTo>
                  <a:pt x="5262791" y="478"/>
                </a:lnTo>
                <a:lnTo>
                  <a:pt x="8663110" y="478"/>
                </a:lnTo>
                <a:lnTo>
                  <a:pt x="7676422" y="2130951"/>
                </a:lnTo>
                <a:lnTo>
                  <a:pt x="4400550" y="2130951"/>
                </a:lnTo>
                <a:lnTo>
                  <a:pt x="4187970" y="2130951"/>
                </a:lnTo>
                <a:lnTo>
                  <a:pt x="1028700" y="2130951"/>
                </a:lnTo>
                <a:lnTo>
                  <a:pt x="819150" y="2130951"/>
                </a:lnTo>
                <a:lnTo>
                  <a:pt x="0" y="2130951"/>
                </a:lnTo>
                <a:close/>
              </a:path>
            </a:pathLst>
          </a:custGeom>
          <a:solidFill>
            <a:srgbClr val="45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657FCCE-F497-4A8E-9425-5527D9CDF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8205" y="5380764"/>
            <a:ext cx="2442061" cy="1135558"/>
          </a:xfrm>
          <a:prstGeom prst="rect">
            <a:avLst/>
          </a:prstGeom>
        </p:spPr>
      </p:pic>
      <p:sp>
        <p:nvSpPr>
          <p:cNvPr id="12" name="Freeform 18">
            <a:extLst>
              <a:ext uri="{FF2B5EF4-FFF2-40B4-BE49-F238E27FC236}">
                <a16:creationId xmlns:a16="http://schemas.microsoft.com/office/drawing/2014/main" id="{C15229F3-7A2E-4558-98FE-7A5F69409D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683319"/>
            <a:ext cx="6516874" cy="2174681"/>
          </a:xfrm>
          <a:custGeom>
            <a:avLst/>
            <a:gdLst>
              <a:gd name="connsiteX0" fmla="*/ 0 w 6516874"/>
              <a:gd name="connsiteY0" fmla="*/ 0 h 2174681"/>
              <a:gd name="connsiteX1" fmla="*/ 819150 w 6516874"/>
              <a:gd name="connsiteY1" fmla="*/ 0 h 2174681"/>
              <a:gd name="connsiteX2" fmla="*/ 1038225 w 6516874"/>
              <a:gd name="connsiteY2" fmla="*/ 0 h 2174681"/>
              <a:gd name="connsiteX3" fmla="*/ 6516874 w 6516874"/>
              <a:gd name="connsiteY3" fmla="*/ 0 h 2174681"/>
              <a:gd name="connsiteX4" fmla="*/ 5509712 w 6516874"/>
              <a:gd name="connsiteY4" fmla="*/ 2174681 h 2174681"/>
              <a:gd name="connsiteX5" fmla="*/ 1038225 w 6516874"/>
              <a:gd name="connsiteY5" fmla="*/ 2174681 h 2174681"/>
              <a:gd name="connsiteX6" fmla="*/ 947987 w 6516874"/>
              <a:gd name="connsiteY6" fmla="*/ 2174681 h 2174681"/>
              <a:gd name="connsiteX7" fmla="*/ 819150 w 6516874"/>
              <a:gd name="connsiteY7" fmla="*/ 2174681 h 2174681"/>
              <a:gd name="connsiteX8" fmla="*/ 0 w 6516874"/>
              <a:gd name="connsiteY8"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6874" h="2174681">
                <a:moveTo>
                  <a:pt x="0" y="0"/>
                </a:moveTo>
                <a:lnTo>
                  <a:pt x="819150" y="0"/>
                </a:lnTo>
                <a:lnTo>
                  <a:pt x="1038225" y="0"/>
                </a:lnTo>
                <a:lnTo>
                  <a:pt x="6516874" y="0"/>
                </a:lnTo>
                <a:lnTo>
                  <a:pt x="5509712" y="2174681"/>
                </a:lnTo>
                <a:lnTo>
                  <a:pt x="1038225" y="2174681"/>
                </a:lnTo>
                <a:lnTo>
                  <a:pt x="947987" y="2174681"/>
                </a:lnTo>
                <a:lnTo>
                  <a:pt x="819150" y="2174681"/>
                </a:lnTo>
                <a:lnTo>
                  <a:pt x="0" y="2174681"/>
                </a:ln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3F768B54-FF82-4D36-9067-F597C9280B64}"/>
              </a:ext>
            </a:extLst>
          </p:cNvPr>
          <p:cNvSpPr txBox="1"/>
          <p:nvPr/>
        </p:nvSpPr>
        <p:spPr>
          <a:xfrm>
            <a:off x="8172492" y="2733910"/>
            <a:ext cx="3208139" cy="1015663"/>
          </a:xfrm>
          <a:prstGeom prst="rect">
            <a:avLst/>
          </a:prstGeom>
          <a:noFill/>
        </p:spPr>
        <p:txBody>
          <a:bodyPr wrap="square" rtlCol="0">
            <a:spAutoFit/>
          </a:bodyPr>
          <a:lstStyle/>
          <a:p>
            <a:pPr marL="342900" indent="-342900">
              <a:buFont typeface="Arial" panose="020B0604020202020204" pitchFamily="34" charset="0"/>
              <a:buChar char="•"/>
            </a:pPr>
            <a:r>
              <a:rPr lang="en-US" sz="2000" dirty="0"/>
              <a:t>Host the platform for our MN USAFA Parents Club Website. </a:t>
            </a:r>
          </a:p>
        </p:txBody>
      </p:sp>
    </p:spTree>
    <p:extLst>
      <p:ext uri="{BB962C8B-B14F-4D97-AF65-F5344CB8AC3E}">
        <p14:creationId xmlns:p14="http://schemas.microsoft.com/office/powerpoint/2010/main" val="2399612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3703E-0DFE-4607-A9BA-FC348BB0ED82}"/>
              </a:ext>
            </a:extLst>
          </p:cNvPr>
          <p:cNvSpPr>
            <a:spLocks noGrp="1"/>
          </p:cNvSpPr>
          <p:nvPr>
            <p:ph type="title"/>
          </p:nvPr>
        </p:nvSpPr>
        <p:spPr>
          <a:xfrm>
            <a:off x="-1" y="2738310"/>
            <a:ext cx="7109138" cy="1337649"/>
          </a:xfrm>
        </p:spPr>
        <p:txBody>
          <a:bodyPr vert="horz" lIns="91440" tIns="45720" rIns="91440" bIns="45720" rtlCol="0" anchor="b">
            <a:noAutofit/>
          </a:bodyPr>
          <a:lstStyle/>
          <a:p>
            <a:pPr algn="ctr"/>
            <a:r>
              <a:rPr lang="en-US" b="1" dirty="0"/>
              <a:t>Support from Twin City Chapter  to MN Parents’ Club</a:t>
            </a:r>
          </a:p>
        </p:txBody>
      </p:sp>
      <p:sp>
        <p:nvSpPr>
          <p:cNvPr id="10" name="Freeform 17">
            <a:extLst>
              <a:ext uri="{FF2B5EF4-FFF2-40B4-BE49-F238E27FC236}">
                <a16:creationId xmlns:a16="http://schemas.microsoft.com/office/drawing/2014/main" id="{41F18803-BE79-4916-AE6B-5DE238B36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663110" cy="2130951"/>
          </a:xfrm>
          <a:custGeom>
            <a:avLst/>
            <a:gdLst>
              <a:gd name="connsiteX0" fmla="*/ 0 w 8663110"/>
              <a:gd name="connsiteY0" fmla="*/ 0 h 2130951"/>
              <a:gd name="connsiteX1" fmla="*/ 819150 w 8663110"/>
              <a:gd name="connsiteY1" fmla="*/ 0 h 2130951"/>
              <a:gd name="connsiteX2" fmla="*/ 1028700 w 8663110"/>
              <a:gd name="connsiteY2" fmla="*/ 0 h 2130951"/>
              <a:gd name="connsiteX3" fmla="*/ 4187970 w 8663110"/>
              <a:gd name="connsiteY3" fmla="*/ 0 h 2130951"/>
              <a:gd name="connsiteX4" fmla="*/ 4400550 w 8663110"/>
              <a:gd name="connsiteY4" fmla="*/ 0 h 2130951"/>
              <a:gd name="connsiteX5" fmla="*/ 5262791 w 8663110"/>
              <a:gd name="connsiteY5" fmla="*/ 0 h 2130951"/>
              <a:gd name="connsiteX6" fmla="*/ 5262791 w 8663110"/>
              <a:gd name="connsiteY6" fmla="*/ 478 h 2130951"/>
              <a:gd name="connsiteX7" fmla="*/ 8663110 w 8663110"/>
              <a:gd name="connsiteY7" fmla="*/ 478 h 2130951"/>
              <a:gd name="connsiteX8" fmla="*/ 7676422 w 8663110"/>
              <a:gd name="connsiteY8" fmla="*/ 2130951 h 2130951"/>
              <a:gd name="connsiteX9" fmla="*/ 4400550 w 8663110"/>
              <a:gd name="connsiteY9" fmla="*/ 2130951 h 2130951"/>
              <a:gd name="connsiteX10" fmla="*/ 4187970 w 8663110"/>
              <a:gd name="connsiteY10" fmla="*/ 2130951 h 2130951"/>
              <a:gd name="connsiteX11" fmla="*/ 1028700 w 8663110"/>
              <a:gd name="connsiteY11" fmla="*/ 2130951 h 2130951"/>
              <a:gd name="connsiteX12" fmla="*/ 819150 w 8663110"/>
              <a:gd name="connsiteY12" fmla="*/ 2130951 h 2130951"/>
              <a:gd name="connsiteX13" fmla="*/ 0 w 8663110"/>
              <a:gd name="connsiteY13"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63110" h="2130951">
                <a:moveTo>
                  <a:pt x="0" y="0"/>
                </a:moveTo>
                <a:lnTo>
                  <a:pt x="819150" y="0"/>
                </a:lnTo>
                <a:lnTo>
                  <a:pt x="1028700" y="0"/>
                </a:lnTo>
                <a:lnTo>
                  <a:pt x="4187970" y="0"/>
                </a:lnTo>
                <a:lnTo>
                  <a:pt x="4400550" y="0"/>
                </a:lnTo>
                <a:lnTo>
                  <a:pt x="5262791" y="0"/>
                </a:lnTo>
                <a:lnTo>
                  <a:pt x="5262791" y="478"/>
                </a:lnTo>
                <a:lnTo>
                  <a:pt x="8663110" y="478"/>
                </a:lnTo>
                <a:lnTo>
                  <a:pt x="7676422" y="2130951"/>
                </a:lnTo>
                <a:lnTo>
                  <a:pt x="4400550" y="2130951"/>
                </a:lnTo>
                <a:lnTo>
                  <a:pt x="4187970" y="2130951"/>
                </a:lnTo>
                <a:lnTo>
                  <a:pt x="1028700" y="2130951"/>
                </a:lnTo>
                <a:lnTo>
                  <a:pt x="819150" y="2130951"/>
                </a:lnTo>
                <a:lnTo>
                  <a:pt x="0" y="2130951"/>
                </a:lnTo>
                <a:close/>
              </a:path>
            </a:pathLst>
          </a:custGeom>
          <a:solidFill>
            <a:srgbClr val="4555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8">
            <a:extLst>
              <a:ext uri="{FF2B5EF4-FFF2-40B4-BE49-F238E27FC236}">
                <a16:creationId xmlns:a16="http://schemas.microsoft.com/office/drawing/2014/main" id="{C15229F3-7A2E-4558-98FE-7A5F69409D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683319"/>
            <a:ext cx="6516874" cy="2174681"/>
          </a:xfrm>
          <a:custGeom>
            <a:avLst/>
            <a:gdLst>
              <a:gd name="connsiteX0" fmla="*/ 0 w 6516874"/>
              <a:gd name="connsiteY0" fmla="*/ 0 h 2174681"/>
              <a:gd name="connsiteX1" fmla="*/ 819150 w 6516874"/>
              <a:gd name="connsiteY1" fmla="*/ 0 h 2174681"/>
              <a:gd name="connsiteX2" fmla="*/ 1038225 w 6516874"/>
              <a:gd name="connsiteY2" fmla="*/ 0 h 2174681"/>
              <a:gd name="connsiteX3" fmla="*/ 6516874 w 6516874"/>
              <a:gd name="connsiteY3" fmla="*/ 0 h 2174681"/>
              <a:gd name="connsiteX4" fmla="*/ 5509712 w 6516874"/>
              <a:gd name="connsiteY4" fmla="*/ 2174681 h 2174681"/>
              <a:gd name="connsiteX5" fmla="*/ 1038225 w 6516874"/>
              <a:gd name="connsiteY5" fmla="*/ 2174681 h 2174681"/>
              <a:gd name="connsiteX6" fmla="*/ 947987 w 6516874"/>
              <a:gd name="connsiteY6" fmla="*/ 2174681 h 2174681"/>
              <a:gd name="connsiteX7" fmla="*/ 819150 w 6516874"/>
              <a:gd name="connsiteY7" fmla="*/ 2174681 h 2174681"/>
              <a:gd name="connsiteX8" fmla="*/ 0 w 6516874"/>
              <a:gd name="connsiteY8"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6874" h="2174681">
                <a:moveTo>
                  <a:pt x="0" y="0"/>
                </a:moveTo>
                <a:lnTo>
                  <a:pt x="819150" y="0"/>
                </a:lnTo>
                <a:lnTo>
                  <a:pt x="1038225" y="0"/>
                </a:lnTo>
                <a:lnTo>
                  <a:pt x="6516874" y="0"/>
                </a:lnTo>
                <a:lnTo>
                  <a:pt x="5509712" y="2174681"/>
                </a:lnTo>
                <a:lnTo>
                  <a:pt x="1038225" y="2174681"/>
                </a:lnTo>
                <a:lnTo>
                  <a:pt x="947987" y="2174681"/>
                </a:lnTo>
                <a:lnTo>
                  <a:pt x="819150" y="2174681"/>
                </a:lnTo>
                <a:lnTo>
                  <a:pt x="0" y="2174681"/>
                </a:ln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3F768B54-FF82-4D36-9067-F597C9280B64}"/>
              </a:ext>
            </a:extLst>
          </p:cNvPr>
          <p:cNvSpPr txBox="1"/>
          <p:nvPr/>
        </p:nvSpPr>
        <p:spPr>
          <a:xfrm>
            <a:off x="7844566" y="2300428"/>
            <a:ext cx="4171423"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t>Provide guest speakers for our Banquet and monthly meetings</a:t>
            </a:r>
          </a:p>
          <a:p>
            <a:pPr marL="285750" indent="-285750">
              <a:buFont typeface="Arial" panose="020B0604020202020204" pitchFamily="34" charset="0"/>
              <a:buChar char="•"/>
            </a:pPr>
            <a:r>
              <a:rPr lang="en-US" sz="2400" dirty="0"/>
              <a:t>Donate to our MN night at the Academy</a:t>
            </a:r>
          </a:p>
          <a:p>
            <a:pPr marL="285750" indent="-285750">
              <a:buFont typeface="Arial" panose="020B0604020202020204" pitchFamily="34" charset="0"/>
              <a:buChar char="•"/>
            </a:pPr>
            <a:r>
              <a:rPr lang="en-US" sz="2400" dirty="0"/>
              <a:t>Offer Affiliate membership to all Parents of cadets </a:t>
            </a:r>
          </a:p>
        </p:txBody>
      </p:sp>
      <p:pic>
        <p:nvPicPr>
          <p:cNvPr id="7" name="Picture 6" descr="A picture containing clipart&#10;&#10;Description generated with high confidence">
            <a:extLst>
              <a:ext uri="{FF2B5EF4-FFF2-40B4-BE49-F238E27FC236}">
                <a16:creationId xmlns:a16="http://schemas.microsoft.com/office/drawing/2014/main" id="{B11ED750-FC47-4805-BA4D-37967344BE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1307" y="5626101"/>
            <a:ext cx="3171600" cy="935622"/>
          </a:xfrm>
          <a:prstGeom prst="rect">
            <a:avLst/>
          </a:prstGeom>
        </p:spPr>
      </p:pic>
    </p:spTree>
    <p:extLst>
      <p:ext uri="{BB962C8B-B14F-4D97-AF65-F5344CB8AC3E}">
        <p14:creationId xmlns:p14="http://schemas.microsoft.com/office/powerpoint/2010/main" val="5037624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280</Words>
  <Application>Microsoft Office PowerPoint</Application>
  <PresentationFormat>Widescreen</PresentationFormat>
  <Paragraphs>48</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Parents’ Clubs and AOG Chapters</vt:lpstr>
      <vt:lpstr>Minnesota Parents’ Club Mission</vt:lpstr>
      <vt:lpstr>AOG Chapter Mission</vt:lpstr>
      <vt:lpstr>Mission Crossover The Academy Itself</vt:lpstr>
      <vt:lpstr>Parents’ Club Activities</vt:lpstr>
      <vt:lpstr>AOG Chapter Activities</vt:lpstr>
      <vt:lpstr>Joint Activities</vt:lpstr>
      <vt:lpstr>Support from National AOG to MN Parents’ Club</vt:lpstr>
      <vt:lpstr>Support from Twin City Chapter  to MN Parents’ Club</vt:lpstr>
      <vt:lpstr>Support from MN Parents’ Club to Twin City Chapter</vt:lpstr>
      <vt:lpstr>Challenges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Parents Clubs and Chapters</dc:title>
  <dc:creator>Rick Knoll</dc:creator>
  <cp:lastModifiedBy>Rick Knoll</cp:lastModifiedBy>
  <cp:revision>10</cp:revision>
  <dcterms:created xsi:type="dcterms:W3CDTF">2018-08-07T14:02:55Z</dcterms:created>
  <dcterms:modified xsi:type="dcterms:W3CDTF">2018-08-18T21:43:56Z</dcterms:modified>
</cp:coreProperties>
</file>